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2"/>
  </p:notesMasterIdLst>
  <p:handoutMasterIdLst>
    <p:handoutMasterId r:id="rId4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3" r:id="rId27"/>
    <p:sldId id="282" r:id="rId28"/>
    <p:sldId id="285" r:id="rId29"/>
    <p:sldId id="284" r:id="rId30"/>
    <p:sldId id="287" r:id="rId31"/>
    <p:sldId id="289" r:id="rId32"/>
    <p:sldId id="290" r:id="rId33"/>
    <p:sldId id="291" r:id="rId34"/>
    <p:sldId id="295" r:id="rId35"/>
    <p:sldId id="296" r:id="rId36"/>
    <p:sldId id="297" r:id="rId37"/>
    <p:sldId id="307" r:id="rId38"/>
    <p:sldId id="306" r:id="rId39"/>
    <p:sldId id="305" r:id="rId40"/>
    <p:sldId id="298" r:id="rId41"/>
  </p:sldIdLst>
  <p:sldSz cx="9144000" cy="6858000" type="screen4x3"/>
  <p:notesSz cx="9601200" cy="7315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3BCF075-E9B0-4541-A247-EBB81BE3124D}">
  <a:tblStyle styleId="{53BCF075-E9B0-4541-A247-EBB81BE3124D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6ECF4"/>
          </a:solidFill>
        </a:fill>
      </a:tcStyle>
    </a:wholeTbl>
    <a:band1H>
      <a:tcTxStyle/>
      <a:tcStyle>
        <a:tcBdr/>
        <a:fill>
          <a:solidFill>
            <a:srgbClr val="CAD6E9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AD6E9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3529" autoAdjust="0"/>
  </p:normalViewPr>
  <p:slideViewPr>
    <p:cSldViewPr snapToGrid="0">
      <p:cViewPr varScale="1">
        <p:scale>
          <a:sx n="55" d="100"/>
          <a:sy n="55" d="100"/>
        </p:scale>
        <p:origin x="1474" y="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9376D83-6ACA-4FFD-BEAD-C77A2BDD9DD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4161390" cy="367259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F2CFDE-ECD8-4B6D-A669-97F96BED353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437638" y="1"/>
            <a:ext cx="4161390" cy="367259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6409DE8-E825-44C1-AAB1-BFB1373F9737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5EAF20-6E60-4337-AE39-0B08DC985B1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947942"/>
            <a:ext cx="4161390" cy="367259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A30DF0-FD70-4376-826E-F6DEECF9AB4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437638" y="6947942"/>
            <a:ext cx="4161390" cy="367259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3C3D7D43-2314-4000-B53E-2D194D407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59518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438458" y="0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‹#›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76777399"/>
      </p:ext>
    </p:extLst>
  </p:cSld>
  <p:clrMap bg1="lt1" tx1="dk1" bg2="dk2" tx2="lt2" accent1="accent1" accent2="accent2" accent3="accent3" accent4="accent4" accent5="accent5" accent6="accent6" hlink="hlink" folHlink="folHlink"/>
  <p:hf hdr="0"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1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>
              <a:lnSpc>
                <a:spcPct val="90000"/>
              </a:lnSpc>
            </a:pPr>
            <a:r>
              <a:rPr lang="en-US" sz="1700" b="1" dirty="0"/>
              <a:t>Instructor's Notes:</a:t>
            </a:r>
          </a:p>
          <a:p>
            <a:pPr marL="0" indent="0">
              <a:lnSpc>
                <a:spcPct val="90000"/>
              </a:lnSpc>
            </a:pPr>
            <a:r>
              <a:rPr lang="en-US" sz="1700" b="1" dirty="0"/>
              <a:t>Handbook, p. 5, PM: </a:t>
            </a:r>
            <a:r>
              <a:rPr lang="en-US" sz="1700" dirty="0"/>
              <a:t>“… the success of a project often hinges on proper management of the project goals. PM is  a professional organizing system that focuses on keeping projects and teams coordinated and moving forward. “</a:t>
            </a:r>
            <a:endParaRPr b="0" dirty="0"/>
          </a:p>
        </p:txBody>
      </p:sp>
    </p:spTree>
    <p:extLst>
      <p:ext uri="{BB962C8B-B14F-4D97-AF65-F5344CB8AC3E}">
        <p14:creationId xmlns:p14="http://schemas.microsoft.com/office/powerpoint/2010/main" val="41980102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6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10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4" name="Google Shape;224;p26:notes"/>
          <p:cNvSpPr txBox="1">
            <a:spLocks noGrp="1"/>
          </p:cNvSpPr>
          <p:nvPr>
            <p:ph type="body" idx="1"/>
          </p:nvPr>
        </p:nvSpPr>
        <p:spPr>
          <a:xfrm>
            <a:off x="981457" y="3505421"/>
            <a:ext cx="7851648" cy="3504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>
              <a:lnSpc>
                <a:spcPct val="90000"/>
              </a:lnSpc>
            </a:pPr>
            <a:r>
              <a:rPr lang="en-US" sz="1500" b="1" dirty="0"/>
              <a:t>Instructor's Notes:</a:t>
            </a:r>
            <a:endParaRPr dirty="0"/>
          </a:p>
          <a:p>
            <a:pPr marL="483265" lvl="1" indent="0">
              <a:lnSpc>
                <a:spcPct val="90000"/>
              </a:lnSpc>
            </a:pPr>
            <a:r>
              <a:rPr lang="en-US" sz="1500" dirty="0"/>
              <a:t>Discuss the activities which must be done in the order below:</a:t>
            </a:r>
            <a:endParaRPr sz="1500" dirty="0"/>
          </a:p>
          <a:p>
            <a:pPr marL="724896" lvl="1" indent="-241632"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lang="en-US" dirty="0"/>
              <a:t>Define activities</a:t>
            </a:r>
            <a:endParaRPr dirty="0"/>
          </a:p>
          <a:p>
            <a:pPr marL="724896" lvl="1" indent="-241632"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lang="en-US" dirty="0"/>
              <a:t>Sequence Activities </a:t>
            </a:r>
            <a:r>
              <a:rPr lang="en-US" dirty="0">
                <a:sym typeface="Wingdings" panose="05000000000000000000" pitchFamily="2" charset="2"/>
              </a:rPr>
              <a:t> don’t forget your dependencies</a:t>
            </a:r>
            <a:endParaRPr dirty="0"/>
          </a:p>
          <a:p>
            <a:pPr marL="724896" lvl="1" indent="-241632"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lang="en-US" dirty="0"/>
              <a:t>Determine Resources needed</a:t>
            </a:r>
            <a:endParaRPr dirty="0"/>
          </a:p>
          <a:p>
            <a:pPr marL="724896" lvl="1" indent="-241632"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lang="en-US" dirty="0"/>
              <a:t>Estimate Time for the activities</a:t>
            </a:r>
            <a:endParaRPr dirty="0"/>
          </a:p>
          <a:p>
            <a:pPr marL="724896" lvl="1" indent="-241632"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lang="en-US" dirty="0"/>
              <a:t>Develop a Schedule </a:t>
            </a:r>
            <a:endParaRPr dirty="0"/>
          </a:p>
          <a:p>
            <a:pPr marL="845713" lvl="1" indent="-268480">
              <a:lnSpc>
                <a:spcPct val="90000"/>
              </a:lnSpc>
              <a:buClr>
                <a:schemeClr val="dk1"/>
              </a:buClr>
            </a:pPr>
            <a:endParaRPr sz="1500" dirty="0"/>
          </a:p>
          <a:p>
            <a:pPr marL="362448" indent="-268480">
              <a:lnSpc>
                <a:spcPct val="90000"/>
              </a:lnSpc>
              <a:buClr>
                <a:schemeClr val="dk1"/>
              </a:buClr>
            </a:pPr>
            <a:endParaRPr sz="1500" b="1" dirty="0"/>
          </a:p>
        </p:txBody>
      </p:sp>
    </p:spTree>
    <p:extLst>
      <p:ext uri="{BB962C8B-B14F-4D97-AF65-F5344CB8AC3E}">
        <p14:creationId xmlns:p14="http://schemas.microsoft.com/office/powerpoint/2010/main" val="5654311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11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0" name="Google Shape;240;p27:notes"/>
          <p:cNvSpPr txBox="1">
            <a:spLocks noGrp="1"/>
          </p:cNvSpPr>
          <p:nvPr>
            <p:ph type="body" idx="1"/>
          </p:nvPr>
        </p:nvSpPr>
        <p:spPr>
          <a:xfrm>
            <a:off x="981457" y="3505421"/>
            <a:ext cx="7851648" cy="3504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>
              <a:lnSpc>
                <a:spcPct val="90000"/>
              </a:lnSpc>
            </a:pPr>
            <a:r>
              <a:rPr lang="en-US" sz="1500" b="1" dirty="0"/>
              <a:t>Instructor's Notes:</a:t>
            </a:r>
            <a:endParaRPr dirty="0"/>
          </a:p>
          <a:p>
            <a:pPr marL="362448" indent="-362448">
              <a:lnSpc>
                <a:spcPct val="90000"/>
              </a:lnSpc>
              <a:buClr>
                <a:schemeClr val="dk1"/>
              </a:buClr>
              <a:buFont typeface="Calibri"/>
              <a:buAutoNum type="arabicPeriod"/>
            </a:pPr>
            <a:r>
              <a:rPr lang="en-US" sz="1500" dirty="0"/>
              <a:t>Decompose the work packages created in the WBS to activities</a:t>
            </a:r>
            <a:endParaRPr dirty="0"/>
          </a:p>
          <a:p>
            <a:pPr marL="362448" indent="-362448">
              <a:lnSpc>
                <a:spcPct val="90000"/>
              </a:lnSpc>
              <a:buClr>
                <a:schemeClr val="dk1"/>
              </a:buClr>
              <a:buFont typeface="Calibri"/>
              <a:buAutoNum type="arabicPeriod"/>
            </a:pPr>
            <a:r>
              <a:rPr lang="en-US" sz="1500" dirty="0"/>
              <a:t>Determine the activity resources needed</a:t>
            </a:r>
            <a:endParaRPr dirty="0"/>
          </a:p>
          <a:p>
            <a:pPr marL="362448" indent="-362448">
              <a:lnSpc>
                <a:spcPct val="90000"/>
              </a:lnSpc>
              <a:buClr>
                <a:schemeClr val="dk1"/>
              </a:buClr>
              <a:buFont typeface="Calibri"/>
              <a:buAutoNum type="arabicPeriod"/>
            </a:pPr>
            <a:r>
              <a:rPr lang="en-US" sz="1500" dirty="0"/>
              <a:t>Estimated how much time each activity will take</a:t>
            </a:r>
            <a:endParaRPr dirty="0"/>
          </a:p>
          <a:p>
            <a:pPr marL="362448" indent="-362448">
              <a:lnSpc>
                <a:spcPct val="90000"/>
              </a:lnSpc>
              <a:buClr>
                <a:schemeClr val="dk1"/>
              </a:buClr>
              <a:buFont typeface="Calibri"/>
              <a:buAutoNum type="arabicPeriod"/>
            </a:pPr>
            <a:r>
              <a:rPr lang="en-US" sz="1500" dirty="0"/>
              <a:t>Develop the schedule</a:t>
            </a:r>
            <a:endParaRPr dirty="0"/>
          </a:p>
          <a:p>
            <a:pPr marL="845713" lvl="1" indent="-268480">
              <a:lnSpc>
                <a:spcPct val="90000"/>
              </a:lnSpc>
              <a:buClr>
                <a:schemeClr val="dk1"/>
              </a:buClr>
            </a:pPr>
            <a:endParaRPr sz="1500" dirty="0"/>
          </a:p>
          <a:p>
            <a:pPr marL="0" indent="0">
              <a:lnSpc>
                <a:spcPct val="90000"/>
              </a:lnSpc>
              <a:buClr>
                <a:schemeClr val="dk1"/>
              </a:buClr>
            </a:pPr>
            <a:r>
              <a:rPr lang="en-US" sz="1500" dirty="0"/>
              <a:t>Make sure your schedule is realistic</a:t>
            </a:r>
          </a:p>
          <a:p>
            <a:pPr marL="0" indent="0">
              <a:lnSpc>
                <a:spcPct val="90000"/>
              </a:lnSpc>
              <a:buClr>
                <a:schemeClr val="dk1"/>
              </a:buClr>
            </a:pPr>
            <a:r>
              <a:rPr lang="en-US" sz="1500" dirty="0"/>
              <a:t>Don’t get too complicated</a:t>
            </a:r>
          </a:p>
          <a:p>
            <a:pPr marL="0" indent="0">
              <a:lnSpc>
                <a:spcPct val="90000"/>
              </a:lnSpc>
              <a:buClr>
                <a:schemeClr val="dk1"/>
              </a:buClr>
            </a:pPr>
            <a:r>
              <a:rPr lang="en-US" sz="1500" dirty="0"/>
              <a:t>Don’t correct people if they are late, make better estimates the next time</a:t>
            </a:r>
          </a:p>
          <a:p>
            <a:pPr marL="0" indent="0">
              <a:lnSpc>
                <a:spcPct val="90000"/>
              </a:lnSpc>
              <a:buClr>
                <a:schemeClr val="dk1"/>
              </a:buClr>
            </a:pPr>
            <a:r>
              <a:rPr lang="en-US" sz="1500" dirty="0"/>
              <a:t>For a sample of some project activities see the Handbook: mentors p. 9, students p. 16.</a:t>
            </a:r>
            <a:endParaRPr dirty="0"/>
          </a:p>
          <a:p>
            <a:pPr marL="0" indent="0">
              <a:lnSpc>
                <a:spcPct val="90000"/>
              </a:lnSpc>
            </a:pPr>
            <a:endParaRPr sz="1500" b="1" dirty="0"/>
          </a:p>
        </p:txBody>
      </p:sp>
    </p:spTree>
    <p:extLst>
      <p:ext uri="{BB962C8B-B14F-4D97-AF65-F5344CB8AC3E}">
        <p14:creationId xmlns:p14="http://schemas.microsoft.com/office/powerpoint/2010/main" val="31943357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3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12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6" name="Google Shape;256;p30:notes"/>
          <p:cNvSpPr txBox="1">
            <a:spLocks noGrp="1"/>
          </p:cNvSpPr>
          <p:nvPr>
            <p:ph type="body" idx="1"/>
          </p:nvPr>
        </p:nvSpPr>
        <p:spPr>
          <a:xfrm>
            <a:off x="981457" y="3505421"/>
            <a:ext cx="7851648" cy="3504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>
              <a:lnSpc>
                <a:spcPct val="90000"/>
              </a:lnSpc>
            </a:pPr>
            <a:r>
              <a:rPr lang="en-US" sz="1500" b="1" dirty="0"/>
              <a:t>Instructor's Notes:</a:t>
            </a:r>
          </a:p>
          <a:p>
            <a:pPr marL="0" indent="0">
              <a:lnSpc>
                <a:spcPct val="90000"/>
              </a:lnSpc>
            </a:pPr>
            <a:r>
              <a:rPr lang="en-US" sz="1500" b="1" dirty="0"/>
              <a:t> </a:t>
            </a:r>
            <a:r>
              <a:rPr lang="en-US" sz="1500" dirty="0"/>
              <a:t>Volunteers and $0 costs sounds great. Really this is a constraint and is something that has to be planned. </a:t>
            </a:r>
            <a:endParaRPr sz="1500" dirty="0"/>
          </a:p>
          <a:p>
            <a:pPr marL="0" indent="0">
              <a:lnSpc>
                <a:spcPct val="90000"/>
              </a:lnSpc>
            </a:pPr>
            <a:r>
              <a:rPr lang="en-US" sz="1500" dirty="0"/>
              <a:t>What are some of the problems with using volunteers?</a:t>
            </a:r>
          </a:p>
          <a:p>
            <a:pPr marL="0" indent="0">
              <a:lnSpc>
                <a:spcPct val="90000"/>
              </a:lnSpc>
            </a:pPr>
            <a:endParaRPr lang="en-US" sz="1500" dirty="0"/>
          </a:p>
          <a:p>
            <a:pPr marL="0" indent="0">
              <a:lnSpc>
                <a:spcPct val="90000"/>
              </a:lnSpc>
            </a:pPr>
            <a:r>
              <a:rPr lang="en-US" sz="1500" dirty="0"/>
              <a:t>Get the best use of the volunteers time, consider the other things they could be doing (opportunity cost)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Make it fun. </a:t>
            </a:r>
          </a:p>
          <a:p>
            <a:pPr marL="0" indent="0">
              <a:lnSpc>
                <a:spcPct val="90000"/>
              </a:lnSpc>
            </a:pPr>
            <a:endParaRPr lang="en-US" sz="1500" dirty="0"/>
          </a:p>
          <a:p>
            <a:pPr marL="0" indent="0">
              <a:lnSpc>
                <a:spcPct val="90000"/>
              </a:lnSpc>
            </a:pPr>
            <a:r>
              <a:rPr lang="en-US" sz="1500" dirty="0"/>
              <a:t>For model supplies make sure the value of the gifts are included and costs &lt; $100.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The registration fee is not included in the $100 limit.</a:t>
            </a:r>
          </a:p>
          <a:p>
            <a:pPr marL="0" indent="0">
              <a:lnSpc>
                <a:spcPct val="90000"/>
              </a:lnSpc>
            </a:pPr>
            <a:endParaRPr lang="en-US" sz="1500" dirty="0"/>
          </a:p>
          <a:p>
            <a:pPr marL="0" indent="0">
              <a:lnSpc>
                <a:spcPct val="90000"/>
              </a:lnSpc>
            </a:pPr>
            <a:endParaRPr sz="1500" dirty="0"/>
          </a:p>
        </p:txBody>
      </p:sp>
    </p:spTree>
    <p:extLst>
      <p:ext uri="{BB962C8B-B14F-4D97-AF65-F5344CB8AC3E}">
        <p14:creationId xmlns:p14="http://schemas.microsoft.com/office/powerpoint/2010/main" val="19327978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31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13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1" name="Google Shape;271;p31:notes"/>
          <p:cNvSpPr txBox="1">
            <a:spLocks noGrp="1"/>
          </p:cNvSpPr>
          <p:nvPr>
            <p:ph type="body" idx="1"/>
          </p:nvPr>
        </p:nvSpPr>
        <p:spPr>
          <a:xfrm>
            <a:off x="981457" y="3505421"/>
            <a:ext cx="7851648" cy="3504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>
              <a:lnSpc>
                <a:spcPct val="90000"/>
              </a:lnSpc>
            </a:pPr>
            <a:r>
              <a:rPr lang="en-US" sz="1500" b="1" dirty="0"/>
              <a:t>Instructor's Notes:</a:t>
            </a:r>
            <a:endParaRPr dirty="0"/>
          </a:p>
          <a:p>
            <a:pPr marL="483265" lvl="1" indent="0">
              <a:lnSpc>
                <a:spcPct val="90000"/>
              </a:lnSpc>
            </a:pPr>
            <a:r>
              <a:rPr lang="en-US" sz="1500" dirty="0"/>
              <a:t>Describe the spreadsheet of labor and cost</a:t>
            </a:r>
          </a:p>
          <a:p>
            <a:pPr marL="483265" lvl="1" indent="0">
              <a:lnSpc>
                <a:spcPct val="90000"/>
              </a:lnSpc>
            </a:pPr>
            <a:endParaRPr lang="en-US" sz="1500" dirty="0"/>
          </a:p>
          <a:p>
            <a:pPr marL="483265" lvl="1" indent="0">
              <a:lnSpc>
                <a:spcPct val="90000"/>
              </a:lnSpc>
            </a:pPr>
            <a:r>
              <a:rPr lang="en-US" sz="1500" dirty="0"/>
              <a:t>Make a budget for each deliverable and the whole project. </a:t>
            </a:r>
          </a:p>
          <a:p>
            <a:pPr marL="483265" lvl="1" indent="0">
              <a:lnSpc>
                <a:spcPct val="90000"/>
              </a:lnSpc>
            </a:pPr>
            <a:endParaRPr lang="en-US" sz="1500" dirty="0"/>
          </a:p>
          <a:p>
            <a:pPr marL="483265" lvl="1" indent="0">
              <a:lnSpc>
                <a:spcPct val="90000"/>
              </a:lnSpc>
            </a:pPr>
            <a:r>
              <a:rPr lang="en-US" sz="1500" dirty="0"/>
              <a:t>Monitor the cost and schedule at the deliverable so it is easier to fix problems. </a:t>
            </a:r>
          </a:p>
          <a:p>
            <a:pPr marL="483265" lvl="1" indent="0">
              <a:lnSpc>
                <a:spcPct val="90000"/>
              </a:lnSpc>
            </a:pPr>
            <a:endParaRPr lang="en-US" sz="1500" dirty="0"/>
          </a:p>
          <a:p>
            <a:pPr marL="483265" lvl="1" indent="0">
              <a:lnSpc>
                <a:spcPct val="90000"/>
              </a:lnSpc>
            </a:pPr>
            <a:r>
              <a:rPr lang="en-US" sz="1500" dirty="0"/>
              <a:t>Also look at the whole project. </a:t>
            </a:r>
            <a:endParaRPr sz="1500" dirty="0"/>
          </a:p>
        </p:txBody>
      </p:sp>
    </p:spTree>
    <p:extLst>
      <p:ext uri="{BB962C8B-B14F-4D97-AF65-F5344CB8AC3E}">
        <p14:creationId xmlns:p14="http://schemas.microsoft.com/office/powerpoint/2010/main" val="31111405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3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14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6" name="Google Shape;286;p33:notes"/>
          <p:cNvSpPr txBox="1">
            <a:spLocks noGrp="1"/>
          </p:cNvSpPr>
          <p:nvPr>
            <p:ph type="body" idx="1"/>
          </p:nvPr>
        </p:nvSpPr>
        <p:spPr>
          <a:xfrm>
            <a:off x="981457" y="3505421"/>
            <a:ext cx="7851648" cy="3504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>
              <a:lnSpc>
                <a:spcPct val="90000"/>
              </a:lnSpc>
            </a:pPr>
            <a:r>
              <a:rPr lang="en-US" sz="1500" b="1" dirty="0"/>
              <a:t>Instructor's Notes: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Workmanship of the model is very important. It should look like roads and a building, not newspaper.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Get everyone to agree on the quality level.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Define a process for checking quality.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Everyone checks their own work. 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Someone else must check all work: teacher, mentor, parent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Maybe quality is a sanity check: ask someone else if it just makes sense.</a:t>
            </a:r>
          </a:p>
          <a:p>
            <a:pPr marL="0" indent="0">
              <a:lnSpc>
                <a:spcPct val="90000"/>
              </a:lnSpc>
            </a:pPr>
            <a:endParaRPr lang="en-US" sz="1500" dirty="0"/>
          </a:p>
          <a:p>
            <a:pPr marL="0" indent="0">
              <a:lnSpc>
                <a:spcPct val="90000"/>
              </a:lnSpc>
            </a:pPr>
            <a:r>
              <a:rPr lang="en-US" sz="1500" dirty="0"/>
              <a:t>Consider consistency: all roads should look similar. Create a style guide. How about branding?</a:t>
            </a:r>
            <a:endParaRPr b="0" dirty="0"/>
          </a:p>
        </p:txBody>
      </p:sp>
    </p:spTree>
    <p:extLst>
      <p:ext uri="{BB962C8B-B14F-4D97-AF65-F5344CB8AC3E}">
        <p14:creationId xmlns:p14="http://schemas.microsoft.com/office/powerpoint/2010/main" val="14958356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3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15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00" name="Google Shape;300;p35:notes"/>
          <p:cNvSpPr txBox="1">
            <a:spLocks noGrp="1"/>
          </p:cNvSpPr>
          <p:nvPr>
            <p:ph type="body" idx="1"/>
          </p:nvPr>
        </p:nvSpPr>
        <p:spPr>
          <a:xfrm>
            <a:off x="981457" y="3505421"/>
            <a:ext cx="7851648" cy="3504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>
              <a:lnSpc>
                <a:spcPct val="90000"/>
              </a:lnSpc>
            </a:pPr>
            <a:r>
              <a:rPr lang="en-US" sz="1500" b="1" dirty="0"/>
              <a:t>Instructor's Notes:</a:t>
            </a:r>
            <a:endParaRPr dirty="0"/>
          </a:p>
          <a:p>
            <a:pPr marL="483265" lvl="1" indent="0">
              <a:lnSpc>
                <a:spcPct val="90000"/>
              </a:lnSpc>
            </a:pPr>
            <a:r>
              <a:rPr lang="en-US" sz="1500" b="1" dirty="0"/>
              <a:t> </a:t>
            </a:r>
            <a:r>
              <a:rPr lang="en-US" sz="1500" dirty="0"/>
              <a:t>The project risks that you identify are things that impact your cost, schedule scope. </a:t>
            </a:r>
            <a:endParaRPr dirty="0"/>
          </a:p>
          <a:p>
            <a:pPr marL="483265" lvl="1" indent="0">
              <a:lnSpc>
                <a:spcPct val="90000"/>
              </a:lnSpc>
            </a:pPr>
            <a:r>
              <a:rPr lang="en-US" sz="1500" dirty="0"/>
              <a:t> Risk can be both positive and negative </a:t>
            </a:r>
          </a:p>
          <a:p>
            <a:pPr marL="483265" lvl="1" indent="0">
              <a:lnSpc>
                <a:spcPct val="90000"/>
              </a:lnSpc>
            </a:pPr>
            <a:r>
              <a:rPr lang="en-US" sz="1500" dirty="0"/>
              <a:t>A risk: the city model does not work, no one understands the software,</a:t>
            </a:r>
          </a:p>
          <a:p>
            <a:pPr marL="483265" lvl="1" indent="0">
              <a:lnSpc>
                <a:spcPct val="90000"/>
              </a:lnSpc>
            </a:pPr>
            <a:r>
              <a:rPr lang="en-US" sz="1500" dirty="0"/>
              <a:t>An opportunity: the project plan and essay are done early, the resources can be used for other deliverables</a:t>
            </a:r>
            <a:endParaRPr sz="1500" dirty="0"/>
          </a:p>
        </p:txBody>
      </p:sp>
    </p:spTree>
    <p:extLst>
      <p:ext uri="{BB962C8B-B14F-4D97-AF65-F5344CB8AC3E}">
        <p14:creationId xmlns:p14="http://schemas.microsoft.com/office/powerpoint/2010/main" val="21936316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36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16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3" name="Google Shape;313;p36:notes"/>
          <p:cNvSpPr txBox="1">
            <a:spLocks noGrp="1"/>
          </p:cNvSpPr>
          <p:nvPr>
            <p:ph type="body" idx="1"/>
          </p:nvPr>
        </p:nvSpPr>
        <p:spPr>
          <a:xfrm>
            <a:off x="981457" y="3505421"/>
            <a:ext cx="7851648" cy="3504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>
              <a:lnSpc>
                <a:spcPct val="90000"/>
              </a:lnSpc>
            </a:pPr>
            <a:r>
              <a:rPr lang="en-US" sz="1500" b="1" dirty="0"/>
              <a:t>Instructor's Notes:</a:t>
            </a:r>
            <a:endParaRPr dirty="0"/>
          </a:p>
          <a:p>
            <a:pPr marL="483265" lvl="1" indent="0">
              <a:lnSpc>
                <a:spcPct val="90000"/>
              </a:lnSpc>
            </a:pPr>
            <a:r>
              <a:rPr lang="en-US" sz="1500" dirty="0"/>
              <a:t>Get the team together and brainstorm what can go wrong and right with a project.</a:t>
            </a:r>
          </a:p>
          <a:p>
            <a:pPr marL="483265" lvl="1" indent="0">
              <a:lnSpc>
                <a:spcPct val="90000"/>
              </a:lnSpc>
            </a:pPr>
            <a:r>
              <a:rPr lang="en-US" sz="1500" dirty="0"/>
              <a:t>In brainstorming no idea is a bad idea. The goal is to build on other’s ideas.</a:t>
            </a:r>
          </a:p>
          <a:p>
            <a:pPr marL="483265" lvl="1" indent="0">
              <a:lnSpc>
                <a:spcPct val="90000"/>
              </a:lnSpc>
            </a:pPr>
            <a:r>
              <a:rPr lang="en-US" sz="1500" dirty="0"/>
              <a:t>Then assess which risks are most likely to occur, and have a big impact on the project.</a:t>
            </a:r>
          </a:p>
          <a:p>
            <a:pPr marL="483265" lvl="1" indent="0">
              <a:lnSpc>
                <a:spcPct val="90000"/>
              </a:lnSpc>
            </a:pPr>
            <a:r>
              <a:rPr lang="en-US" sz="1500" dirty="0"/>
              <a:t>Plan how are you going to prevent some risks from happening </a:t>
            </a:r>
            <a:r>
              <a:rPr lang="en-US" sz="1500" dirty="0">
                <a:sym typeface="Wingdings" panose="05000000000000000000" pitchFamily="2" charset="2"/>
              </a:rPr>
              <a:t> put these activities in the schedule</a:t>
            </a:r>
          </a:p>
          <a:p>
            <a:pPr marL="483265" lvl="1" indent="0">
              <a:lnSpc>
                <a:spcPct val="90000"/>
              </a:lnSpc>
            </a:pPr>
            <a:r>
              <a:rPr lang="en-US" sz="1500" dirty="0">
                <a:sym typeface="Wingdings" panose="05000000000000000000" pitchFamily="2" charset="2"/>
              </a:rPr>
              <a:t>Plan how you will react to other risks if they happen</a:t>
            </a:r>
          </a:p>
          <a:p>
            <a:pPr marL="483265" lvl="1" indent="0">
              <a:lnSpc>
                <a:spcPct val="90000"/>
              </a:lnSpc>
            </a:pPr>
            <a:r>
              <a:rPr lang="en-US" sz="1500" dirty="0">
                <a:sym typeface="Wingdings" panose="05000000000000000000" pitchFamily="2" charset="2"/>
              </a:rPr>
              <a:t>Example: the batteries could die when demonstrating the moving part? Bring spares, or, put in spares right before judging.</a:t>
            </a:r>
          </a:p>
          <a:p>
            <a:pPr marL="483265" lvl="1" indent="0">
              <a:lnSpc>
                <a:spcPct val="90000"/>
              </a:lnSpc>
            </a:pPr>
            <a:endParaRPr lang="en-US" sz="1500" dirty="0">
              <a:sym typeface="Wingdings" panose="05000000000000000000" pitchFamily="2" charset="2"/>
            </a:endParaRPr>
          </a:p>
          <a:p>
            <a:pPr marL="483265" lvl="1" indent="0">
              <a:lnSpc>
                <a:spcPct val="90000"/>
              </a:lnSpc>
            </a:pPr>
            <a:r>
              <a:rPr lang="en-US" sz="1500" dirty="0">
                <a:sym typeface="Wingdings" panose="05000000000000000000" pitchFamily="2" charset="2"/>
              </a:rPr>
              <a:t>Exercise: brainstorm some of the things that can go wrong or opportunities you might find on your project</a:t>
            </a:r>
            <a:endParaRPr sz="1500" dirty="0"/>
          </a:p>
        </p:txBody>
      </p:sp>
    </p:spTree>
    <p:extLst>
      <p:ext uri="{BB962C8B-B14F-4D97-AF65-F5344CB8AC3E}">
        <p14:creationId xmlns:p14="http://schemas.microsoft.com/office/powerpoint/2010/main" val="16419680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3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17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38" name="Google Shape;338;p37:notes"/>
          <p:cNvSpPr txBox="1">
            <a:spLocks noGrp="1"/>
          </p:cNvSpPr>
          <p:nvPr>
            <p:ph type="body" idx="1"/>
          </p:nvPr>
        </p:nvSpPr>
        <p:spPr>
          <a:xfrm>
            <a:off x="981457" y="3505421"/>
            <a:ext cx="7851648" cy="3504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>
              <a:lnSpc>
                <a:spcPct val="90000"/>
              </a:lnSpc>
            </a:pPr>
            <a:r>
              <a:rPr lang="en-US" sz="1500" b="1" dirty="0"/>
              <a:t>Instructor's Notes: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Review these risk examples,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The plan should be easy to understand and use.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Regional directors can assist with additional mentors</a:t>
            </a:r>
            <a:endParaRPr b="0" dirty="0"/>
          </a:p>
        </p:txBody>
      </p:sp>
    </p:spTree>
    <p:extLst>
      <p:ext uri="{BB962C8B-B14F-4D97-AF65-F5344CB8AC3E}">
        <p14:creationId xmlns:p14="http://schemas.microsoft.com/office/powerpoint/2010/main" val="110112286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39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18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51" name="Google Shape;351;p39:notes"/>
          <p:cNvSpPr txBox="1">
            <a:spLocks noGrp="1"/>
          </p:cNvSpPr>
          <p:nvPr>
            <p:ph type="body" idx="1"/>
          </p:nvPr>
        </p:nvSpPr>
        <p:spPr>
          <a:xfrm>
            <a:off x="981457" y="3505421"/>
            <a:ext cx="7851648" cy="3504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>
              <a:lnSpc>
                <a:spcPct val="90000"/>
              </a:lnSpc>
            </a:pPr>
            <a:r>
              <a:rPr lang="en-US" sz="1500" b="1" dirty="0"/>
              <a:t>Instructor's Notes:</a:t>
            </a:r>
            <a:endParaRPr dirty="0"/>
          </a:p>
          <a:p>
            <a:pPr marL="0" indent="0">
              <a:lnSpc>
                <a:spcPct val="90000"/>
              </a:lnSpc>
            </a:pPr>
            <a:r>
              <a:rPr lang="en-US" sz="1500" dirty="0"/>
              <a:t>Purchasing is not an important part of the Future Cities’ Competition. Plans are always tailored or adjusted to the unique characteristics of the project. 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On large projects some of the requirements are passed on to consultants and contractors.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Planning should still occur for this competition. Make sure all of the equipment, software, and materials is available when people are making the deliverables. </a:t>
            </a:r>
            <a:endParaRPr sz="1500" dirty="0"/>
          </a:p>
        </p:txBody>
      </p:sp>
    </p:spTree>
    <p:extLst>
      <p:ext uri="{BB962C8B-B14F-4D97-AF65-F5344CB8AC3E}">
        <p14:creationId xmlns:p14="http://schemas.microsoft.com/office/powerpoint/2010/main" val="10558257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41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19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" name="Google Shape;378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79" name="Google Shape;379;p41:notes"/>
          <p:cNvSpPr txBox="1">
            <a:spLocks noGrp="1"/>
          </p:cNvSpPr>
          <p:nvPr>
            <p:ph type="body" idx="1"/>
          </p:nvPr>
        </p:nvSpPr>
        <p:spPr>
          <a:xfrm>
            <a:off x="981457" y="3505421"/>
            <a:ext cx="7851648" cy="3504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>
              <a:lnSpc>
                <a:spcPct val="90000"/>
              </a:lnSpc>
            </a:pPr>
            <a:r>
              <a:rPr lang="en-US" sz="1500" b="1" dirty="0"/>
              <a:t>Instructor's Notes: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Managing people is usually more complex than acquiring material and equipment. 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People want to do it “their” way. 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There can be conflict over who will do parts of the project. 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Sometimes it is difficult to motivate volunteers. 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What are some of the solutions: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First of all plan </a:t>
            </a:r>
            <a:r>
              <a:rPr lang="en-US" sz="1500" dirty="0">
                <a:sym typeface="Wingdings" panose="05000000000000000000" pitchFamily="2" charset="2"/>
              </a:rPr>
              <a:t> which is what we are doing now.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>
                <a:sym typeface="Wingdings" panose="05000000000000000000" pitchFamily="2" charset="2"/>
              </a:rPr>
              <a:t>Use those style guides and requirements to guide people’s work.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>
                <a:sym typeface="Wingdings" panose="05000000000000000000" pitchFamily="2" charset="2"/>
              </a:rPr>
              <a:t>Recognize volunteers and other hard workers.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>
                <a:sym typeface="Wingdings" panose="05000000000000000000" pitchFamily="2" charset="2"/>
              </a:rPr>
              <a:t>Agree on how conflicts will be resolved.</a:t>
            </a:r>
            <a:endParaRPr b="0" dirty="0"/>
          </a:p>
        </p:txBody>
      </p:sp>
    </p:spTree>
    <p:extLst>
      <p:ext uri="{BB962C8B-B14F-4D97-AF65-F5344CB8AC3E}">
        <p14:creationId xmlns:p14="http://schemas.microsoft.com/office/powerpoint/2010/main" val="19460434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4200b889c6_0_5:notes"/>
          <p:cNvSpPr txBox="1">
            <a:spLocks noGrp="1"/>
          </p:cNvSpPr>
          <p:nvPr>
            <p:ph type="body" idx="1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/>
            <a:r>
              <a:rPr lang="en-US" dirty="0"/>
              <a:t>Introduce self and organizations</a:t>
            </a:r>
          </a:p>
          <a:p>
            <a:pPr marL="0" indent="0"/>
            <a:r>
              <a:rPr lang="en-US" dirty="0"/>
              <a:t>Discuss</a:t>
            </a:r>
            <a:r>
              <a:rPr lang="en-US" baseline="0" dirty="0"/>
              <a:t> Project management with a focus on project planning.</a:t>
            </a:r>
          </a:p>
          <a:p>
            <a:pPr marL="0" indent="0"/>
            <a:r>
              <a:rPr lang="en-US" baseline="0" dirty="0"/>
              <a:t>FC project planning has 2 benefits:</a:t>
            </a:r>
          </a:p>
          <a:p>
            <a:pPr marL="237127" indent="-237127">
              <a:buAutoNum type="arabicPeriod"/>
            </a:pPr>
            <a:r>
              <a:rPr lang="en-US" baseline="0" dirty="0"/>
              <a:t>10 points for the project plan deliverable</a:t>
            </a:r>
          </a:p>
          <a:p>
            <a:pPr marL="237127" indent="-237127">
              <a:buAutoNum type="arabicPeriod"/>
            </a:pPr>
            <a:r>
              <a:rPr lang="en-US" baseline="0" dirty="0"/>
              <a:t>Main benefit is a road map for achieving your goals</a:t>
            </a:r>
          </a:p>
          <a:p>
            <a:pPr marL="237127" indent="-237127">
              <a:buAutoNum type="arabicPeriod"/>
            </a:pPr>
            <a:endParaRPr lang="en-US" baseline="0" dirty="0"/>
          </a:p>
          <a:p>
            <a:pPr marL="0" indent="0"/>
            <a:r>
              <a:rPr lang="en-US" baseline="0" dirty="0"/>
              <a:t>Review the 4 project plan components</a:t>
            </a:r>
            <a:endParaRPr dirty="0"/>
          </a:p>
        </p:txBody>
      </p:sp>
      <p:sp>
        <p:nvSpPr>
          <p:cNvPr id="96" name="Google Shape;96;g4200b889c6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923513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4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20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2" name="Google Shape;392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93" name="Google Shape;393;p42:notes"/>
          <p:cNvSpPr txBox="1">
            <a:spLocks noGrp="1"/>
          </p:cNvSpPr>
          <p:nvPr>
            <p:ph type="body" idx="1"/>
          </p:nvPr>
        </p:nvSpPr>
        <p:spPr>
          <a:xfrm>
            <a:off x="981457" y="3505421"/>
            <a:ext cx="7851648" cy="3504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>
              <a:lnSpc>
                <a:spcPct val="90000"/>
              </a:lnSpc>
            </a:pPr>
            <a:r>
              <a:rPr lang="en-US" sz="1500" b="1" dirty="0"/>
              <a:t>Instructor's Notes:</a:t>
            </a:r>
            <a:endParaRPr dirty="0"/>
          </a:p>
          <a:p>
            <a:pPr marL="0" indent="0">
              <a:lnSpc>
                <a:spcPct val="90000"/>
              </a:lnSpc>
            </a:pPr>
            <a:r>
              <a:rPr lang="en-US" sz="1500" dirty="0"/>
              <a:t>Example : Use a RAM (Responsibility Assignment Matrix) to assign team members and responsibilities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Organization charts can be used to identify leaders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Consensus might be a good way to make decisions, at least fair. 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Part of life is learning to work through conflicts, this is an important tool for your career.</a:t>
            </a:r>
            <a:endParaRPr dirty="0"/>
          </a:p>
          <a:p>
            <a:pPr marL="0" indent="0">
              <a:lnSpc>
                <a:spcPct val="90000"/>
              </a:lnSpc>
            </a:pPr>
            <a:endParaRPr sz="1500" b="1" dirty="0"/>
          </a:p>
        </p:txBody>
      </p:sp>
    </p:spTree>
    <p:extLst>
      <p:ext uri="{BB962C8B-B14F-4D97-AF65-F5344CB8AC3E}">
        <p14:creationId xmlns:p14="http://schemas.microsoft.com/office/powerpoint/2010/main" val="296754395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44:notes"/>
          <p:cNvSpPr txBox="1">
            <a:spLocks noGrp="1"/>
          </p:cNvSpPr>
          <p:nvPr>
            <p:ph type="body" idx="1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/>
            <a:r>
              <a:rPr lang="en-US" dirty="0"/>
              <a:t>How do you communicate to other team members who</a:t>
            </a:r>
            <a:r>
              <a:rPr lang="en-US" baseline="0" dirty="0"/>
              <a:t> are working at different times?</a:t>
            </a:r>
          </a:p>
          <a:p>
            <a:pPr marL="0" indent="0"/>
            <a:r>
              <a:rPr lang="en-US" baseline="0" dirty="0"/>
              <a:t>Maybe some team member are working at home (?) </a:t>
            </a:r>
          </a:p>
          <a:p>
            <a:pPr marL="0" indent="0"/>
            <a:r>
              <a:rPr lang="en-US" baseline="0" dirty="0"/>
              <a:t>Think about remote access, cloud computing, collaboration tools</a:t>
            </a:r>
          </a:p>
          <a:p>
            <a:pPr marL="0" indent="0"/>
            <a:r>
              <a:rPr lang="en-US" baseline="0" dirty="0"/>
              <a:t>Maybe one point of contact for external communications</a:t>
            </a:r>
            <a:endParaRPr dirty="0"/>
          </a:p>
        </p:txBody>
      </p:sp>
      <p:sp>
        <p:nvSpPr>
          <p:cNvPr id="421" name="Google Shape;421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3988505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45:notes"/>
          <p:cNvSpPr txBox="1">
            <a:spLocks noGrp="1"/>
          </p:cNvSpPr>
          <p:nvPr>
            <p:ph type="body" idx="1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/>
            <a:r>
              <a:rPr lang="en-US" dirty="0"/>
              <a:t>These are some skills that can be used to improve communications</a:t>
            </a:r>
          </a:p>
          <a:p>
            <a:pPr marL="0" indent="0"/>
            <a:r>
              <a:rPr lang="en-US" dirty="0"/>
              <a:t>Project</a:t>
            </a:r>
            <a:r>
              <a:rPr lang="en-US" baseline="0" dirty="0"/>
              <a:t> Management is about leadership, motivating and influencing skills are very important</a:t>
            </a:r>
            <a:endParaRPr dirty="0"/>
          </a:p>
        </p:txBody>
      </p:sp>
      <p:sp>
        <p:nvSpPr>
          <p:cNvPr id="434" name="Google Shape;434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0200895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46:notes"/>
          <p:cNvSpPr txBox="1">
            <a:spLocks noGrp="1"/>
          </p:cNvSpPr>
          <p:nvPr>
            <p:ph type="body" idx="1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/>
            <a:r>
              <a:rPr lang="en-US" dirty="0"/>
              <a:t>Beginning</a:t>
            </a:r>
            <a:r>
              <a:rPr lang="en-US" baseline="0" dirty="0"/>
              <a:t> every work session with a 5 minute stand-up meeting is a great way to communicate what everyone is working on and problems they are having. Figure out the solution later, and don’t report status. </a:t>
            </a:r>
            <a:endParaRPr dirty="0"/>
          </a:p>
        </p:txBody>
      </p:sp>
      <p:sp>
        <p:nvSpPr>
          <p:cNvPr id="446" name="Google Shape;446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411529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4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24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8" name="Google Shape;458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59" name="Google Shape;459;p48:notes"/>
          <p:cNvSpPr txBox="1">
            <a:spLocks noGrp="1"/>
          </p:cNvSpPr>
          <p:nvPr>
            <p:ph type="body" idx="1"/>
          </p:nvPr>
        </p:nvSpPr>
        <p:spPr>
          <a:xfrm>
            <a:off x="981457" y="3505421"/>
            <a:ext cx="7851648" cy="3504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>
              <a:lnSpc>
                <a:spcPct val="90000"/>
              </a:lnSpc>
            </a:pPr>
            <a:r>
              <a:rPr lang="en-US" sz="1500" b="1" dirty="0"/>
              <a:t>Instructor's Notes: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 </a:t>
            </a:r>
            <a:endParaRPr b="0" dirty="0"/>
          </a:p>
        </p:txBody>
      </p:sp>
    </p:spTree>
    <p:extLst>
      <p:ext uri="{BB962C8B-B14F-4D97-AF65-F5344CB8AC3E}">
        <p14:creationId xmlns:p14="http://schemas.microsoft.com/office/powerpoint/2010/main" val="253135956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p49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25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2" name="Google Shape;492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93" name="Google Shape;493;p49:notes"/>
          <p:cNvSpPr txBox="1">
            <a:spLocks noGrp="1"/>
          </p:cNvSpPr>
          <p:nvPr>
            <p:ph type="body" idx="1"/>
          </p:nvPr>
        </p:nvSpPr>
        <p:spPr>
          <a:xfrm>
            <a:off x="981457" y="3505421"/>
            <a:ext cx="7851648" cy="3504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>
              <a:lnSpc>
                <a:spcPct val="90000"/>
              </a:lnSpc>
            </a:pPr>
            <a:r>
              <a:rPr lang="en-US" sz="1500" b="1" dirty="0"/>
              <a:t>Instructor Notes:</a:t>
            </a:r>
            <a:endParaRPr dirty="0"/>
          </a:p>
          <a:p>
            <a:pPr marL="0" indent="0">
              <a:lnSpc>
                <a:spcPct val="90000"/>
              </a:lnSpc>
              <a:buClr>
                <a:schemeClr val="dk1"/>
              </a:buClr>
            </a:pPr>
            <a:r>
              <a:rPr lang="en-US" sz="1500" dirty="0"/>
              <a:t>Now, put the pieces of your plan back together again. Everyone should think the plan can be accomplished.</a:t>
            </a:r>
          </a:p>
          <a:p>
            <a:pPr marL="0" indent="0">
              <a:lnSpc>
                <a:spcPct val="90000"/>
              </a:lnSpc>
              <a:buClr>
                <a:schemeClr val="dk1"/>
              </a:buClr>
            </a:pPr>
            <a:r>
              <a:rPr lang="en-US" sz="1500" dirty="0"/>
              <a:t>Everyone should know how their part fits in. Remember the organization part of project management? The PM is the only person who can integrate and bring the entire plan together.</a:t>
            </a:r>
          </a:p>
          <a:p>
            <a:pPr marL="0" indent="0">
              <a:lnSpc>
                <a:spcPct val="90000"/>
              </a:lnSpc>
              <a:buClr>
                <a:schemeClr val="dk1"/>
              </a:buClr>
            </a:pPr>
            <a:endParaRPr lang="en-US" sz="1500" dirty="0"/>
          </a:p>
          <a:p>
            <a:pPr marL="0" indent="0">
              <a:lnSpc>
                <a:spcPct val="90000"/>
              </a:lnSpc>
              <a:buClr>
                <a:schemeClr val="dk1"/>
              </a:buClr>
            </a:pPr>
            <a:r>
              <a:rPr lang="en-US" sz="1500" dirty="0"/>
              <a:t>If you’re thinking you don’t have enough time, streamline your plan. Make sure it’s not too complicated.</a:t>
            </a:r>
          </a:p>
          <a:p>
            <a:pPr marL="0" indent="0">
              <a:lnSpc>
                <a:spcPct val="90000"/>
              </a:lnSpc>
              <a:buClr>
                <a:schemeClr val="dk1"/>
              </a:buClr>
            </a:pPr>
            <a:r>
              <a:rPr lang="en-US" sz="1500" dirty="0"/>
              <a:t>Next year maybe start on the plan earlier. </a:t>
            </a:r>
          </a:p>
          <a:p>
            <a:pPr marL="0" indent="0">
              <a:lnSpc>
                <a:spcPct val="90000"/>
              </a:lnSpc>
              <a:buClr>
                <a:schemeClr val="dk1"/>
              </a:buClr>
            </a:pPr>
            <a:r>
              <a:rPr lang="en-US" sz="1500" dirty="0"/>
              <a:t>Build upon your plan from this year.</a:t>
            </a:r>
          </a:p>
          <a:p>
            <a:pPr marL="0" indent="0">
              <a:lnSpc>
                <a:spcPct val="90000"/>
              </a:lnSpc>
              <a:buClr>
                <a:schemeClr val="dk1"/>
              </a:buClr>
            </a:pPr>
            <a:r>
              <a:rPr lang="en-US" sz="1500" dirty="0"/>
              <a:t>Project plan scoring: submit complete, on time 10 pts; incomplete or late 5 pts; not submitted 0 pts (p. 42)</a:t>
            </a:r>
          </a:p>
          <a:p>
            <a:pPr marL="0" indent="0">
              <a:lnSpc>
                <a:spcPct val="90000"/>
              </a:lnSpc>
              <a:buClr>
                <a:schemeClr val="dk1"/>
              </a:buClr>
            </a:pPr>
            <a:endParaRPr sz="1500" dirty="0"/>
          </a:p>
        </p:txBody>
      </p:sp>
    </p:spTree>
    <p:extLst>
      <p:ext uri="{BB962C8B-B14F-4D97-AF65-F5344CB8AC3E}">
        <p14:creationId xmlns:p14="http://schemas.microsoft.com/office/powerpoint/2010/main" val="63895550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37" name="Google Shape;537;p50:notes"/>
          <p:cNvSpPr txBox="1">
            <a:spLocks noGrp="1"/>
          </p:cNvSpPr>
          <p:nvPr>
            <p:ph type="body" idx="1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/>
            <a:r>
              <a:rPr lang="en-US" dirty="0"/>
              <a:t>PMBOK definitions:</a:t>
            </a:r>
            <a:endParaRPr dirty="0"/>
          </a:p>
          <a:p>
            <a:pPr marL="0" indent="0"/>
            <a:r>
              <a:rPr lang="en-US" dirty="0"/>
              <a:t>This is similar to a diagram in page 15 of the handbook</a:t>
            </a:r>
          </a:p>
          <a:p>
            <a:pPr marL="0" indent="0"/>
            <a:r>
              <a:rPr lang="en-US" dirty="0"/>
              <a:t>Initiate</a:t>
            </a:r>
            <a:r>
              <a:rPr lang="en-US" baseline="0" dirty="0"/>
              <a:t> is the same as define objectives</a:t>
            </a:r>
          </a:p>
          <a:p>
            <a:pPr marL="0" indent="0"/>
            <a:r>
              <a:rPr lang="en-US" baseline="0" dirty="0"/>
              <a:t>Execute is the same as do.</a:t>
            </a:r>
          </a:p>
          <a:p>
            <a:pPr marL="0" indent="0"/>
            <a:r>
              <a:rPr lang="en-US" baseline="0" dirty="0"/>
              <a:t>Close is the same as review. </a:t>
            </a:r>
          </a:p>
          <a:p>
            <a:pPr marL="0" indent="0"/>
            <a:r>
              <a:rPr lang="en-US" baseline="0" dirty="0"/>
              <a:t>Monitor and control is where your project reports get created. </a:t>
            </a:r>
          </a:p>
          <a:p>
            <a:pPr marL="0" indent="0"/>
            <a:endParaRPr lang="en-US" baseline="0" dirty="0"/>
          </a:p>
          <a:p>
            <a:pPr marL="0" indent="0"/>
            <a:r>
              <a:rPr lang="en-US" baseline="0" dirty="0"/>
              <a:t>We now have an approved plan and are doing the work. </a:t>
            </a:r>
            <a:endParaRPr dirty="0"/>
          </a:p>
          <a:p>
            <a:pPr marL="0" indent="0"/>
            <a:endParaRPr dirty="0"/>
          </a:p>
        </p:txBody>
      </p:sp>
      <p:sp>
        <p:nvSpPr>
          <p:cNvPr id="538" name="Google Shape;538;p5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900">
                <a:latin typeface="Calibri"/>
                <a:ea typeface="Calibri"/>
                <a:cs typeface="Calibri"/>
                <a:sym typeface="Calibri"/>
              </a:rPr>
              <a:pPr algn="r"/>
              <a:t>26</a:t>
            </a:fld>
            <a:endParaRPr sz="190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8893675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4" name="Google Shape;524;p52:notes"/>
          <p:cNvSpPr txBox="1">
            <a:spLocks noGrp="1"/>
          </p:cNvSpPr>
          <p:nvPr>
            <p:ph type="body" idx="1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/>
            <a:r>
              <a:rPr lang="en-US" dirty="0"/>
              <a:t>This is normally</a:t>
            </a:r>
            <a:r>
              <a:rPr lang="en-US" baseline="0" dirty="0"/>
              <a:t> the project manager’s job during execution.</a:t>
            </a:r>
            <a:endParaRPr lang="en-US" dirty="0"/>
          </a:p>
          <a:p>
            <a:pPr marL="0" indent="0"/>
            <a:endParaRPr lang="en-US" dirty="0"/>
          </a:p>
          <a:p>
            <a:pPr marL="0" indent="0"/>
            <a:r>
              <a:rPr lang="en-US" dirty="0"/>
              <a:t>Do you think your teams should have a project manager?</a:t>
            </a:r>
            <a:endParaRPr dirty="0"/>
          </a:p>
        </p:txBody>
      </p:sp>
      <p:sp>
        <p:nvSpPr>
          <p:cNvPr id="525" name="Google Shape;525;p5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27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426540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Google Shape;573;p5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28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4" name="Google Shape;574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75" name="Google Shape;575;p53:notes"/>
          <p:cNvSpPr txBox="1">
            <a:spLocks noGrp="1"/>
          </p:cNvSpPr>
          <p:nvPr>
            <p:ph type="body" idx="1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/>
            <a:endParaRPr sz="1700" b="1" dirty="0"/>
          </a:p>
          <a:p>
            <a:pPr marL="0" indent="0"/>
            <a:r>
              <a:rPr lang="en-US" sz="1700" b="1" dirty="0"/>
              <a:t>Instructor’s Notes</a:t>
            </a:r>
            <a:endParaRPr dirty="0"/>
          </a:p>
          <a:p>
            <a:pPr marL="0" indent="0"/>
            <a:endParaRPr sz="1700" b="1" dirty="0"/>
          </a:p>
          <a:p>
            <a:pPr marL="0" indent="0"/>
            <a:r>
              <a:rPr lang="en-US" sz="1700" dirty="0"/>
              <a:t>Explain what is the executing process and what the project manager does during execution</a:t>
            </a:r>
            <a:endParaRPr sz="1700" dirty="0"/>
          </a:p>
        </p:txBody>
      </p:sp>
    </p:spTree>
    <p:extLst>
      <p:ext uri="{BB962C8B-B14F-4D97-AF65-F5344CB8AC3E}">
        <p14:creationId xmlns:p14="http://schemas.microsoft.com/office/powerpoint/2010/main" val="181386277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57" name="Google Shape;557;p51:notes"/>
          <p:cNvSpPr txBox="1">
            <a:spLocks noGrp="1"/>
          </p:cNvSpPr>
          <p:nvPr>
            <p:ph type="body" idx="1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>
              <a:buClr>
                <a:schemeClr val="dk1"/>
              </a:buClr>
              <a:buSzPts val="1200"/>
            </a:pPr>
            <a:r>
              <a:rPr lang="en-US" dirty="0"/>
              <a:t>The purpose of the execution phase is to develop and produce the project’s expected deliverables on time, on budget, and meet the agreed-upon scope and fulfill customers quality requirements.</a:t>
            </a:r>
          </a:p>
          <a:p>
            <a:pPr marL="0" indent="0">
              <a:buClr>
                <a:schemeClr val="dk1"/>
              </a:buClr>
              <a:buSzPts val="1200"/>
            </a:pPr>
            <a:r>
              <a:rPr lang="en-US" dirty="0"/>
              <a:t>Scope defines the product. </a:t>
            </a:r>
          </a:p>
          <a:p>
            <a:pPr marL="0" indent="0">
              <a:buClr>
                <a:schemeClr val="dk1"/>
              </a:buClr>
              <a:buSzPts val="1200"/>
            </a:pPr>
            <a:r>
              <a:rPr lang="en-US" dirty="0"/>
              <a:t>The product is your model, essay, plan,</a:t>
            </a:r>
            <a:r>
              <a:rPr lang="en-US" baseline="0" dirty="0"/>
              <a:t> presentation</a:t>
            </a:r>
          </a:p>
          <a:p>
            <a:pPr marL="0" indent="0">
              <a:buClr>
                <a:schemeClr val="dk1"/>
              </a:buClr>
              <a:buSzPts val="1200"/>
            </a:pPr>
            <a:endParaRPr lang="en-US" baseline="0" dirty="0"/>
          </a:p>
          <a:p>
            <a:pPr marL="0" indent="0">
              <a:buClr>
                <a:schemeClr val="dk1"/>
              </a:buClr>
              <a:buSzPts val="1200"/>
            </a:pPr>
            <a:r>
              <a:rPr lang="en-US" baseline="0" dirty="0"/>
              <a:t>The people doing creating the city presentation hopefully reviewed all of the requirements and specifications and are now creating the city. </a:t>
            </a:r>
            <a:endParaRPr dirty="0"/>
          </a:p>
          <a:p>
            <a:pPr marL="0" indent="0"/>
            <a:endParaRPr b="1" dirty="0"/>
          </a:p>
        </p:txBody>
      </p:sp>
      <p:sp>
        <p:nvSpPr>
          <p:cNvPr id="558" name="Google Shape;558;p51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29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565829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 txBox="1">
            <a:spLocks noGrp="1"/>
          </p:cNvSpPr>
          <p:nvPr>
            <p:ph type="body" idx="1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/>
            <a:r>
              <a:rPr lang="en-US" dirty="0"/>
              <a:t>The Handbook has a lot  of information</a:t>
            </a:r>
            <a:r>
              <a:rPr lang="en-US" baseline="0" dirty="0"/>
              <a:t> and can be overwhelming.</a:t>
            </a:r>
          </a:p>
          <a:p>
            <a:pPr marL="0" indent="0"/>
            <a:r>
              <a:rPr lang="en-US" baseline="0" dirty="0"/>
              <a:t>Divide up your work and set priorities</a:t>
            </a:r>
            <a:endParaRPr dirty="0"/>
          </a:p>
        </p:txBody>
      </p:sp>
      <p:sp>
        <p:nvSpPr>
          <p:cNvPr id="104" name="Google Shape;10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1411407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Google Shape;602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3" name="Google Shape;603;p55:notes"/>
          <p:cNvSpPr txBox="1">
            <a:spLocks noGrp="1"/>
          </p:cNvSpPr>
          <p:nvPr>
            <p:ph type="body" idx="1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/>
            <a:r>
              <a:rPr lang="en-US" dirty="0"/>
              <a:t>Monitor and control is where the</a:t>
            </a:r>
            <a:r>
              <a:rPr lang="en-US" baseline="0" dirty="0"/>
              <a:t> work being executed is being compared to the plan.</a:t>
            </a:r>
          </a:p>
          <a:p>
            <a:pPr marL="0" indent="0"/>
            <a:r>
              <a:rPr lang="en-US" baseline="0" dirty="0"/>
              <a:t>Do the deliverables meet the requirements and specifications?</a:t>
            </a:r>
          </a:p>
          <a:p>
            <a:pPr marL="0" indent="0"/>
            <a:r>
              <a:rPr lang="en-US" baseline="0" dirty="0"/>
              <a:t>Are the activities being completed on time? </a:t>
            </a:r>
          </a:p>
          <a:p>
            <a:pPr marL="0" indent="0"/>
            <a:r>
              <a:rPr lang="en-US" baseline="0" dirty="0"/>
              <a:t>Are the actual costs for the deliverables the same as the budget? </a:t>
            </a:r>
          </a:p>
          <a:p>
            <a:pPr marL="0" indent="0"/>
            <a:r>
              <a:rPr lang="en-US" baseline="0" dirty="0"/>
              <a:t>Is quality better or worse than the plan? Is better quality a problem?</a:t>
            </a:r>
          </a:p>
          <a:p>
            <a:pPr marL="0" indent="0"/>
            <a:r>
              <a:rPr lang="en-US" baseline="0" dirty="0"/>
              <a:t>How are the resources performing?</a:t>
            </a:r>
          </a:p>
          <a:p>
            <a:pPr marL="0" indent="0"/>
            <a:endParaRPr lang="en-US" baseline="0" dirty="0"/>
          </a:p>
          <a:p>
            <a:pPr marL="0" indent="0"/>
            <a:r>
              <a:rPr lang="en-US" baseline="0" dirty="0"/>
              <a:t>Create reports that show the differences, or, that hopefully everything is on track.</a:t>
            </a:r>
          </a:p>
          <a:p>
            <a:pPr marL="0" indent="0"/>
            <a:endParaRPr lang="en-US" baseline="0" dirty="0"/>
          </a:p>
          <a:p>
            <a:pPr marL="0" indent="0"/>
            <a:r>
              <a:rPr lang="en-US" baseline="0" dirty="0"/>
              <a:t>The plan might have to be changed if there are any large differences. Maybe communications or resources are not working out. </a:t>
            </a:r>
            <a:endParaRPr dirty="0"/>
          </a:p>
        </p:txBody>
      </p:sp>
      <p:sp>
        <p:nvSpPr>
          <p:cNvPr id="604" name="Google Shape;604;p5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>
              <a:buSzPts val="1800"/>
            </a:pPr>
            <a:fld id="{00000000-1234-1234-1234-123412341234}" type="slidenum">
              <a:rPr lang="en-US" sz="1900">
                <a:latin typeface="Calibri"/>
                <a:ea typeface="Calibri"/>
                <a:cs typeface="Calibri"/>
                <a:sym typeface="Calibri"/>
              </a:rPr>
              <a:pPr algn="r">
                <a:buSzPts val="1800"/>
              </a:pPr>
              <a:t>30</a:t>
            </a:fld>
            <a:endParaRPr sz="190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1371760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" name="Google Shape;651;p5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31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2" name="Google Shape;652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53" name="Google Shape;653;p57:notes"/>
          <p:cNvSpPr txBox="1">
            <a:spLocks noGrp="1"/>
          </p:cNvSpPr>
          <p:nvPr>
            <p:ph type="body" idx="1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/>
            <a:r>
              <a:rPr lang="en-US" sz="1700" b="1" dirty="0"/>
              <a:t>Instructor’s Notes</a:t>
            </a:r>
            <a:endParaRPr dirty="0"/>
          </a:p>
          <a:p>
            <a:pPr marL="0" indent="0"/>
            <a:endParaRPr sz="1700" b="1" dirty="0"/>
          </a:p>
          <a:p>
            <a:pPr marL="0" indent="0"/>
            <a:r>
              <a:rPr lang="en-US" sz="1700" dirty="0"/>
              <a:t>This is the process for managing change if there are large differences from the plan. </a:t>
            </a:r>
          </a:p>
          <a:p>
            <a:pPr marL="0" indent="0"/>
            <a:r>
              <a:rPr lang="en-US" sz="1700" dirty="0"/>
              <a:t>Usually only the symptom of the problem is apparent.</a:t>
            </a:r>
          </a:p>
          <a:p>
            <a:pPr marL="0" indent="0"/>
            <a:r>
              <a:rPr lang="en-US" sz="1700" dirty="0"/>
              <a:t>Sometimes you have to look very hard to find a symptom. Try to capture problems before they become big.</a:t>
            </a:r>
          </a:p>
          <a:p>
            <a:pPr marL="0" indent="0"/>
            <a:r>
              <a:rPr lang="en-US" sz="1700" dirty="0"/>
              <a:t>Look for root cause (5Y’s).</a:t>
            </a:r>
          </a:p>
          <a:p>
            <a:pPr marL="0" indent="0"/>
            <a:r>
              <a:rPr lang="en-US" sz="1700" dirty="0"/>
              <a:t>One common source is a change in scope, changing what is going to be done.</a:t>
            </a:r>
          </a:p>
          <a:p>
            <a:pPr marL="0" indent="0"/>
            <a:r>
              <a:rPr lang="en-US" sz="1700" dirty="0"/>
              <a:t>In all cases:</a:t>
            </a:r>
          </a:p>
          <a:p>
            <a:pPr marL="0" indent="0"/>
            <a:r>
              <a:rPr lang="en-US" sz="1700" dirty="0"/>
              <a:t>Figure out a solution. Get approval. </a:t>
            </a:r>
          </a:p>
          <a:p>
            <a:pPr marL="0" indent="0"/>
            <a:r>
              <a:rPr lang="en-US" sz="1700" dirty="0"/>
              <a:t>Change your plan. </a:t>
            </a:r>
          </a:p>
          <a:p>
            <a:pPr marL="0" indent="0"/>
            <a:r>
              <a:rPr lang="en-US" sz="1700" dirty="0"/>
              <a:t>And make sure the change gets implemented.</a:t>
            </a:r>
            <a:endParaRPr sz="1700" dirty="0"/>
          </a:p>
        </p:txBody>
      </p:sp>
    </p:spTree>
    <p:extLst>
      <p:ext uri="{BB962C8B-B14F-4D97-AF65-F5344CB8AC3E}">
        <p14:creationId xmlns:p14="http://schemas.microsoft.com/office/powerpoint/2010/main" val="189059734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Google Shape;679;p61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32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0" name="Google Shape;680;p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81" name="Google Shape;681;p61:notes"/>
          <p:cNvSpPr txBox="1">
            <a:spLocks noGrp="1"/>
          </p:cNvSpPr>
          <p:nvPr>
            <p:ph type="body" idx="1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/>
            <a:r>
              <a:rPr lang="en-US" sz="1700" b="1" dirty="0"/>
              <a:t>Instructor’s Notes</a:t>
            </a:r>
            <a:endParaRPr dirty="0"/>
          </a:p>
          <a:p>
            <a:pPr marL="0" indent="0"/>
            <a:endParaRPr lang="en-US" sz="1700" b="1" dirty="0"/>
          </a:p>
          <a:p>
            <a:pPr marL="0" indent="0"/>
            <a:r>
              <a:rPr lang="en-US" sz="1700" dirty="0"/>
              <a:t>Create a process for  making decisions on your project. </a:t>
            </a:r>
          </a:p>
          <a:p>
            <a:pPr marL="0" indent="0"/>
            <a:endParaRPr lang="en-US" sz="1700" dirty="0"/>
          </a:p>
          <a:p>
            <a:pPr marL="0" indent="0"/>
            <a:r>
              <a:rPr lang="en-US" sz="1700" dirty="0"/>
              <a:t>What’s the best method: democracy, consensus, dictator?</a:t>
            </a:r>
          </a:p>
          <a:p>
            <a:pPr marL="0" indent="0"/>
            <a:endParaRPr lang="en-US" sz="1700" dirty="0"/>
          </a:p>
          <a:p>
            <a:pPr marL="0" indent="0"/>
            <a:r>
              <a:rPr lang="en-US" sz="1700" dirty="0"/>
              <a:t>What are some of the decisions that have to be made: making a city that will last 100 years, where to plan roads, industrial zones, making team changes</a:t>
            </a:r>
            <a:endParaRPr sz="1700" dirty="0"/>
          </a:p>
        </p:txBody>
      </p:sp>
    </p:spTree>
    <p:extLst>
      <p:ext uri="{BB962C8B-B14F-4D97-AF65-F5344CB8AC3E}">
        <p14:creationId xmlns:p14="http://schemas.microsoft.com/office/powerpoint/2010/main" val="220321073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" name="Google Shape;695;p6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33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6" name="Google Shape;696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97" name="Google Shape;697;p62:notes"/>
          <p:cNvSpPr txBox="1">
            <a:spLocks noGrp="1"/>
          </p:cNvSpPr>
          <p:nvPr>
            <p:ph type="body" idx="1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/>
            <a:r>
              <a:rPr lang="en-US" sz="1700" b="1" dirty="0"/>
              <a:t>Instructor’s Notes</a:t>
            </a:r>
            <a:endParaRPr dirty="0"/>
          </a:p>
          <a:p>
            <a:pPr marL="0" indent="0"/>
            <a:r>
              <a:rPr lang="en-US" sz="1700" dirty="0"/>
              <a:t>Typically there is a review and approval process before the plan is changed. </a:t>
            </a:r>
          </a:p>
          <a:p>
            <a:pPr marL="0" indent="0"/>
            <a:endParaRPr lang="en-US" sz="1700" dirty="0"/>
          </a:p>
          <a:p>
            <a:pPr marL="0" indent="0"/>
            <a:r>
              <a:rPr lang="en-US" sz="1700" dirty="0"/>
              <a:t>At any rate, make sure that approved changes are communicated to everyone</a:t>
            </a:r>
          </a:p>
          <a:p>
            <a:pPr marL="0" indent="0"/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410028651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" name="Google Shape;783;p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84" name="Google Shape;784;p66:notes"/>
          <p:cNvSpPr txBox="1">
            <a:spLocks noGrp="1"/>
          </p:cNvSpPr>
          <p:nvPr>
            <p:ph type="body" idx="1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/>
            <a:r>
              <a:rPr lang="en-US" dirty="0"/>
              <a:t>What kind</a:t>
            </a:r>
            <a:r>
              <a:rPr lang="en-US" baseline="0" dirty="0"/>
              <a:t> of work is left after everything has been completed and the work is all done?</a:t>
            </a:r>
          </a:p>
          <a:p>
            <a:pPr marL="0" indent="0"/>
            <a:r>
              <a:rPr lang="en-US" baseline="0" dirty="0"/>
              <a:t>Clean-up</a:t>
            </a:r>
          </a:p>
          <a:p>
            <a:pPr marL="0" indent="0"/>
            <a:r>
              <a:rPr lang="en-US" baseline="0" dirty="0"/>
              <a:t>Put everything away</a:t>
            </a:r>
          </a:p>
          <a:p>
            <a:pPr marL="0" indent="0"/>
            <a:r>
              <a:rPr lang="en-US" baseline="0" dirty="0"/>
              <a:t>How about get ready for next year?</a:t>
            </a:r>
            <a:endParaRPr dirty="0"/>
          </a:p>
          <a:p>
            <a:pPr marL="0" indent="0"/>
            <a:endParaRPr dirty="0"/>
          </a:p>
        </p:txBody>
      </p:sp>
      <p:sp>
        <p:nvSpPr>
          <p:cNvPr id="785" name="Google Shape;785;p66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900">
                <a:latin typeface="Calibri"/>
                <a:ea typeface="Calibri"/>
                <a:cs typeface="Calibri"/>
                <a:sym typeface="Calibri"/>
              </a:rPr>
              <a:pPr algn="r"/>
              <a:t>34</a:t>
            </a:fld>
            <a:endParaRPr sz="190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3978697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Google Shape;803;p6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35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4" name="Google Shape;804;p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05" name="Google Shape;805;p67:notes"/>
          <p:cNvSpPr txBox="1">
            <a:spLocks noGrp="1"/>
          </p:cNvSpPr>
          <p:nvPr>
            <p:ph type="body" idx="1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/>
            <a:r>
              <a:rPr lang="en-US" sz="1700" dirty="0"/>
              <a:t>Ask the teacher and mentor to conduct acceptance testing of the deliverables. </a:t>
            </a:r>
          </a:p>
          <a:p>
            <a:pPr marL="0" indent="0"/>
            <a:r>
              <a:rPr lang="en-US" sz="1700" dirty="0"/>
              <a:t>The judges of course will be the final users of the deliverables. </a:t>
            </a:r>
          </a:p>
          <a:p>
            <a:pPr marL="0" indent="0"/>
            <a:r>
              <a:rPr lang="en-US" sz="1700" dirty="0"/>
              <a:t>Clean-up the meeting area, put all of the supplies away, follow-up with the teacher on any grades</a:t>
            </a:r>
          </a:p>
          <a:p>
            <a:pPr marL="0" indent="0"/>
            <a:r>
              <a:rPr lang="en-US" sz="1700" dirty="0"/>
              <a:t>Include in your plan a celebration for all the team members and acknowledge the volunteers</a:t>
            </a:r>
            <a:endParaRPr sz="1700" dirty="0"/>
          </a:p>
        </p:txBody>
      </p:sp>
    </p:spTree>
    <p:extLst>
      <p:ext uri="{BB962C8B-B14F-4D97-AF65-F5344CB8AC3E}">
        <p14:creationId xmlns:p14="http://schemas.microsoft.com/office/powerpoint/2010/main" val="159739388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" name="Google Shape;824;p6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36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5" name="Google Shape;825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26" name="Google Shape;826;p68:notes"/>
          <p:cNvSpPr txBox="1">
            <a:spLocks noGrp="1"/>
          </p:cNvSpPr>
          <p:nvPr>
            <p:ph type="body" idx="1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/>
            <a:r>
              <a:rPr lang="en-US" sz="1700" dirty="0"/>
              <a:t>What are some of the things you are going to try this year. Write them down in Lessons Learned log now. </a:t>
            </a:r>
          </a:p>
          <a:p>
            <a:pPr marL="0" indent="0"/>
            <a:r>
              <a:rPr lang="en-US" sz="1700" dirty="0"/>
              <a:t>Update the log as the project progresses. </a:t>
            </a:r>
          </a:p>
          <a:p>
            <a:pPr marL="0" indent="0"/>
            <a:r>
              <a:rPr lang="en-US" sz="1700" dirty="0"/>
              <a:t>Finalize them after the regionals or nationals.</a:t>
            </a:r>
          </a:p>
          <a:p>
            <a:pPr marL="0" indent="0"/>
            <a:r>
              <a:rPr lang="en-US" sz="1700" dirty="0"/>
              <a:t>Ask the mentor to review the lessons learned log.</a:t>
            </a:r>
          </a:p>
          <a:p>
            <a:pPr marL="0" indent="0"/>
            <a:r>
              <a:rPr lang="en-US" sz="1700" dirty="0"/>
              <a:t>Reflect before and after the competition</a:t>
            </a:r>
            <a:endParaRPr sz="1700" dirty="0"/>
          </a:p>
        </p:txBody>
      </p:sp>
    </p:spTree>
    <p:extLst>
      <p:ext uri="{BB962C8B-B14F-4D97-AF65-F5344CB8AC3E}">
        <p14:creationId xmlns:p14="http://schemas.microsoft.com/office/powerpoint/2010/main" val="340594451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" name="Google Shape;824;p6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37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5" name="Google Shape;825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26" name="Google Shape;826;p68:notes"/>
          <p:cNvSpPr txBox="1">
            <a:spLocks noGrp="1"/>
          </p:cNvSpPr>
          <p:nvPr>
            <p:ph type="body" idx="1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/>
            <a:r>
              <a:rPr lang="en-US" sz="1700" dirty="0"/>
              <a:t>Questions:</a:t>
            </a:r>
          </a:p>
          <a:p>
            <a:pPr marL="0" indent="0"/>
            <a:r>
              <a:rPr lang="en-US" sz="1700" dirty="0"/>
              <a:t>Do you think planning can help with your project?</a:t>
            </a:r>
          </a:p>
          <a:p>
            <a:pPr marL="0" indent="0"/>
            <a:r>
              <a:rPr lang="en-US" sz="1700" dirty="0"/>
              <a:t>This was a lot of information, does it provide a good overview of project management?</a:t>
            </a:r>
          </a:p>
          <a:p>
            <a:pPr marL="0" indent="0"/>
            <a:r>
              <a:rPr lang="en-US" sz="1700" dirty="0"/>
              <a:t>Is anyone thinking about a career in project management?</a:t>
            </a:r>
            <a:endParaRPr sz="1700" dirty="0"/>
          </a:p>
        </p:txBody>
      </p:sp>
    </p:spTree>
    <p:extLst>
      <p:ext uri="{BB962C8B-B14F-4D97-AF65-F5344CB8AC3E}">
        <p14:creationId xmlns:p14="http://schemas.microsoft.com/office/powerpoint/2010/main" val="380643762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p4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38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0" name="Google Shape;90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01" name="Google Shape;901;p4:notes"/>
          <p:cNvSpPr txBox="1">
            <a:spLocks noGrp="1"/>
          </p:cNvSpPr>
          <p:nvPr>
            <p:ph type="body" idx="1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>
              <a:lnSpc>
                <a:spcPct val="90000"/>
              </a:lnSpc>
            </a:pPr>
            <a:r>
              <a:rPr lang="en-US" sz="1700" b="1" dirty="0"/>
              <a:t>Instructor's Notes:</a:t>
            </a:r>
            <a:endParaRPr dirty="0"/>
          </a:p>
          <a:p>
            <a:pPr marL="0" indent="0">
              <a:lnSpc>
                <a:spcPct val="90000"/>
              </a:lnSpc>
            </a:pPr>
            <a:r>
              <a:rPr lang="en-US" dirty="0"/>
              <a:t>There are more than 700,000 certified project management professionals</a:t>
            </a:r>
            <a:r>
              <a:rPr lang="en-US" baseline="0" dirty="0"/>
              <a:t> around the world. </a:t>
            </a:r>
          </a:p>
          <a:p>
            <a:pPr marL="0" indent="0">
              <a:lnSpc>
                <a:spcPct val="90000"/>
              </a:lnSpc>
            </a:pPr>
            <a:r>
              <a:rPr lang="en-US" baseline="0" dirty="0"/>
              <a:t>The Federal Government is defining career paths for all agencies</a:t>
            </a:r>
          </a:p>
          <a:p>
            <a:pPr marL="0" indent="0">
              <a:lnSpc>
                <a:spcPct val="90000"/>
              </a:lnSpc>
            </a:pPr>
            <a:r>
              <a:rPr lang="en-US" baseline="0" dirty="0"/>
              <a:t>The demand for project managers is increasing.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8624573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2" name="Google Shape;8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93" name="Google Shape;893;p2:notes"/>
          <p:cNvSpPr txBox="1">
            <a:spLocks noGrp="1"/>
          </p:cNvSpPr>
          <p:nvPr>
            <p:ph type="body" idx="1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/>
            <a:r>
              <a:rPr lang="en-US" dirty="0"/>
              <a:t>Versions</a:t>
            </a:r>
            <a:r>
              <a:rPr lang="en-US" baseline="0" dirty="0"/>
              <a:t> of this presentation are being used with organizations such as School Districts and Habitat For Humanity.</a:t>
            </a:r>
          </a:p>
          <a:p>
            <a:pPr marL="0" indent="0"/>
            <a:r>
              <a:rPr lang="en-US" baseline="0" dirty="0"/>
              <a:t>Check out the PMI and PMIEF web sites. </a:t>
            </a:r>
          </a:p>
          <a:p>
            <a:pPr marL="0" indent="0"/>
            <a:r>
              <a:rPr lang="en-US" baseline="0" dirty="0"/>
              <a:t>The full Managing Life’s Projects presentation is available for download at the link shown here. </a:t>
            </a:r>
          </a:p>
          <a:p>
            <a:pPr marL="0" indent="0"/>
            <a:r>
              <a:rPr lang="en-US" baseline="0" dirty="0"/>
              <a:t>Hopefully this presentation for Future Cities will be made available.</a:t>
            </a:r>
            <a:endParaRPr dirty="0"/>
          </a:p>
        </p:txBody>
      </p:sp>
      <p:sp>
        <p:nvSpPr>
          <p:cNvPr id="894" name="Google Shape;894;p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39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682533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4208eac70a_0_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4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g4208eac70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3" name="Google Shape;113;g4208eac70a_0_0:notes"/>
          <p:cNvSpPr txBox="1">
            <a:spLocks noGrp="1"/>
          </p:cNvSpPr>
          <p:nvPr>
            <p:ph type="body" idx="1"/>
          </p:nvPr>
        </p:nvSpPr>
        <p:spPr>
          <a:xfrm>
            <a:off x="960120" y="3521711"/>
            <a:ext cx="7680960" cy="3520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>
              <a:lnSpc>
                <a:spcPct val="90000"/>
              </a:lnSpc>
            </a:pPr>
            <a:r>
              <a:rPr lang="en-US" sz="1500" dirty="0"/>
              <a:t>Ask why the participants are in the Future City competition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Each team should brainstorm together why they are in the competition. </a:t>
            </a:r>
          </a:p>
          <a:p>
            <a:pPr marL="0" indent="0">
              <a:lnSpc>
                <a:spcPct val="90000"/>
              </a:lnSpc>
            </a:pPr>
            <a:endParaRPr lang="en-US" sz="1500" dirty="0"/>
          </a:p>
          <a:p>
            <a:pPr marL="0" indent="0">
              <a:lnSpc>
                <a:spcPct val="90000"/>
              </a:lnSpc>
            </a:pPr>
            <a:r>
              <a:rPr lang="en-US" sz="1500" dirty="0"/>
              <a:t>Review the reasons here: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Discuss how one of the main goals of the competition is to provide experience with every discipline of engineering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Winning special awards might be a realistic goal: PMI award, First winners award, best moving part</a:t>
            </a:r>
            <a:endParaRPr sz="1500" dirty="0"/>
          </a:p>
        </p:txBody>
      </p:sp>
    </p:spTree>
    <p:extLst>
      <p:ext uri="{BB962C8B-B14F-4D97-AF65-F5344CB8AC3E}">
        <p14:creationId xmlns:p14="http://schemas.microsoft.com/office/powerpoint/2010/main" val="406586335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" name="Google Shape;833;p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34" name="Google Shape;834;p69:notes"/>
          <p:cNvSpPr txBox="1">
            <a:spLocks noGrp="1"/>
          </p:cNvSpPr>
          <p:nvPr>
            <p:ph type="body" idx="1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835" name="Google Shape;835;p69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40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94188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5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3" name="Google Shape;123;p15:notes"/>
          <p:cNvSpPr txBox="1">
            <a:spLocks noGrp="1"/>
          </p:cNvSpPr>
          <p:nvPr>
            <p:ph type="body" idx="1"/>
          </p:nvPr>
        </p:nvSpPr>
        <p:spPr>
          <a:xfrm>
            <a:off x="960120" y="3521711"/>
            <a:ext cx="7680960" cy="3520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>
              <a:lnSpc>
                <a:spcPct val="90000"/>
              </a:lnSpc>
            </a:pPr>
            <a:r>
              <a:rPr lang="en-US" sz="1500" dirty="0"/>
              <a:t>This is the process for determining objectives: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Brainstorm, prioritize, and reach agreement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This will be an important input into planning</a:t>
            </a:r>
          </a:p>
          <a:p>
            <a:pPr marL="0" indent="0">
              <a:lnSpc>
                <a:spcPct val="90000"/>
              </a:lnSpc>
            </a:pPr>
            <a:endParaRPr lang="en-US" sz="1500" dirty="0"/>
          </a:p>
          <a:p>
            <a:pPr marL="0" indent="0">
              <a:lnSpc>
                <a:spcPct val="90000"/>
              </a:lnSpc>
            </a:pPr>
            <a:r>
              <a:rPr lang="en-US" sz="1500" dirty="0"/>
              <a:t>For the Future Cities competition fill-in the objective section</a:t>
            </a:r>
            <a:endParaRPr sz="1500" dirty="0"/>
          </a:p>
        </p:txBody>
      </p:sp>
    </p:spTree>
    <p:extLst>
      <p:ext uri="{BB962C8B-B14F-4D97-AF65-F5344CB8AC3E}">
        <p14:creationId xmlns:p14="http://schemas.microsoft.com/office/powerpoint/2010/main" val="16049732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1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6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0" name="Google Shape;140;p21:notes"/>
          <p:cNvSpPr txBox="1">
            <a:spLocks noGrp="1"/>
          </p:cNvSpPr>
          <p:nvPr>
            <p:ph type="body" idx="1"/>
          </p:nvPr>
        </p:nvSpPr>
        <p:spPr>
          <a:xfrm>
            <a:off x="981457" y="3505421"/>
            <a:ext cx="7851648" cy="3504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>
              <a:lnSpc>
                <a:spcPct val="90000"/>
              </a:lnSpc>
            </a:pPr>
            <a:r>
              <a:rPr lang="en-US" sz="1500" b="1" dirty="0"/>
              <a:t>Instructor Notes: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One nice thing about planning, it can be divided up into smaller pieces. 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These also occur in order. 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The project manager works on making sure they all fit back together again.</a:t>
            </a:r>
          </a:p>
          <a:p>
            <a:pPr marL="0" indent="0">
              <a:lnSpc>
                <a:spcPct val="90000"/>
              </a:lnSpc>
            </a:pPr>
            <a:endParaRPr dirty="0"/>
          </a:p>
          <a:p>
            <a:pPr marL="362448" indent="-362448">
              <a:lnSpc>
                <a:spcPct val="90000"/>
              </a:lnSpc>
              <a:buClr>
                <a:schemeClr val="dk1"/>
              </a:buClr>
              <a:buFont typeface="Calibri"/>
              <a:buAutoNum type="arabicPeriod"/>
            </a:pPr>
            <a:r>
              <a:rPr lang="en-US" sz="1500" dirty="0"/>
              <a:t>Discuss the 8 main planning groups above</a:t>
            </a:r>
            <a:endParaRPr dirty="0"/>
          </a:p>
          <a:p>
            <a:pPr marL="362448" indent="-362448">
              <a:lnSpc>
                <a:spcPct val="90000"/>
              </a:lnSpc>
              <a:buClr>
                <a:schemeClr val="dk1"/>
              </a:buClr>
              <a:buFont typeface="Calibri"/>
              <a:buAutoNum type="arabicPeriod"/>
            </a:pPr>
            <a:r>
              <a:rPr lang="en-US" sz="1500" dirty="0"/>
              <a:t>These areas are all iterative in nature because  each may impact each other.   (the same as the Engineering processes as described on p. 13)</a:t>
            </a:r>
            <a:endParaRPr dirty="0"/>
          </a:p>
          <a:p>
            <a:pPr marL="362448" indent="-362448">
              <a:lnSpc>
                <a:spcPct val="90000"/>
              </a:lnSpc>
              <a:buClr>
                <a:schemeClr val="dk1"/>
              </a:buClr>
              <a:buFont typeface="Calibri"/>
              <a:buAutoNum type="arabicPeriod"/>
            </a:pPr>
            <a:r>
              <a:rPr lang="en-US" sz="1500" dirty="0"/>
              <a:t>You must plan out your project before jumping into it to save  time and reach your objectives</a:t>
            </a:r>
          </a:p>
          <a:p>
            <a:pPr marL="362448" indent="-362448">
              <a:lnSpc>
                <a:spcPct val="90000"/>
              </a:lnSpc>
              <a:buClr>
                <a:schemeClr val="dk1"/>
              </a:buClr>
              <a:buFont typeface="Calibri"/>
              <a:buAutoNum type="arabicPeriod"/>
            </a:pPr>
            <a:endParaRPr lang="en-US" sz="1500" dirty="0"/>
          </a:p>
          <a:p>
            <a:pPr marL="0" indent="0">
              <a:lnSpc>
                <a:spcPct val="90000"/>
              </a:lnSpc>
              <a:buClr>
                <a:schemeClr val="dk1"/>
              </a:buClr>
            </a:pPr>
            <a:r>
              <a:rPr lang="en-US" sz="1500" dirty="0"/>
              <a:t>Emphasize the quality of the model: it should not look like recycled material</a:t>
            </a:r>
          </a:p>
          <a:p>
            <a:pPr marL="0" indent="0">
              <a:lnSpc>
                <a:spcPct val="90000"/>
              </a:lnSpc>
              <a:buClr>
                <a:schemeClr val="dk1"/>
              </a:buClr>
            </a:pPr>
            <a:r>
              <a:rPr lang="en-US" sz="1500" dirty="0"/>
              <a:t>Communications is important: team members working at different times should be on the same plan</a:t>
            </a:r>
            <a:endParaRPr sz="1500" dirty="0"/>
          </a:p>
        </p:txBody>
      </p:sp>
    </p:spTree>
    <p:extLst>
      <p:ext uri="{BB962C8B-B14F-4D97-AF65-F5344CB8AC3E}">
        <p14:creationId xmlns:p14="http://schemas.microsoft.com/office/powerpoint/2010/main" val="37653582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7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3" name="Google Shape;173;p22:notes"/>
          <p:cNvSpPr txBox="1">
            <a:spLocks noGrp="1"/>
          </p:cNvSpPr>
          <p:nvPr>
            <p:ph type="body" idx="1"/>
          </p:nvPr>
        </p:nvSpPr>
        <p:spPr>
          <a:xfrm>
            <a:off x="981457" y="3505421"/>
            <a:ext cx="7851648" cy="3504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>
              <a:lnSpc>
                <a:spcPct val="90000"/>
              </a:lnSpc>
            </a:pPr>
            <a:r>
              <a:rPr lang="en-US" sz="1500" b="1" dirty="0"/>
              <a:t>Instructor's Notes:</a:t>
            </a:r>
            <a:endParaRPr dirty="0"/>
          </a:p>
          <a:p>
            <a:pPr marL="0" indent="0">
              <a:lnSpc>
                <a:spcPct val="90000"/>
              </a:lnSpc>
            </a:pPr>
            <a:r>
              <a:rPr lang="en-US" sz="1500" dirty="0"/>
              <a:t>When creating the scope :</a:t>
            </a:r>
            <a:endParaRPr dirty="0"/>
          </a:p>
          <a:p>
            <a:pPr marL="845713" lvl="1" indent="-362448">
              <a:lnSpc>
                <a:spcPct val="90000"/>
              </a:lnSpc>
              <a:buClr>
                <a:schemeClr val="dk1"/>
              </a:buClr>
              <a:buFont typeface="Calibri"/>
              <a:buAutoNum type="arabicPeriod"/>
            </a:pPr>
            <a:r>
              <a:rPr lang="en-US" sz="1500" dirty="0"/>
              <a:t> Determine the deliverables (See Handbook, p. 41-61)</a:t>
            </a:r>
            <a:endParaRPr dirty="0"/>
          </a:p>
          <a:p>
            <a:pPr marL="845713" lvl="1" indent="-362448">
              <a:lnSpc>
                <a:spcPct val="90000"/>
              </a:lnSpc>
              <a:buClr>
                <a:schemeClr val="dk1"/>
              </a:buClr>
              <a:buFont typeface="Calibri"/>
              <a:buAutoNum type="arabicPeriod"/>
            </a:pPr>
            <a:r>
              <a:rPr lang="en-US" sz="1500" dirty="0"/>
              <a:t>What are the assumptions you are making </a:t>
            </a:r>
            <a:r>
              <a:rPr lang="en-US" sz="1500" dirty="0">
                <a:sym typeface="Wingdings" panose="05000000000000000000" pitchFamily="2" charset="2"/>
              </a:rPr>
              <a:t> this goes into the Future Cities’ Project Plan</a:t>
            </a:r>
            <a:r>
              <a:rPr lang="en-US" sz="1500" dirty="0"/>
              <a:t> </a:t>
            </a:r>
          </a:p>
          <a:p>
            <a:pPr marL="845713" lvl="1" indent="-362448">
              <a:lnSpc>
                <a:spcPct val="90000"/>
              </a:lnSpc>
              <a:buClr>
                <a:schemeClr val="dk1"/>
              </a:buClr>
              <a:buFont typeface="Calibri"/>
              <a:buAutoNum type="arabicPeriod"/>
            </a:pPr>
            <a:r>
              <a:rPr lang="en-US" sz="1500" dirty="0"/>
              <a:t>At this point also think about your critical stakeholders, they should help with scope</a:t>
            </a:r>
            <a:endParaRPr dirty="0"/>
          </a:p>
          <a:p>
            <a:pPr marL="845713" lvl="1" indent="-362448">
              <a:lnSpc>
                <a:spcPct val="90000"/>
              </a:lnSpc>
              <a:buClr>
                <a:schemeClr val="dk1"/>
              </a:buClr>
              <a:buFont typeface="Calibri"/>
              <a:buAutoNum type="arabicPeriod"/>
            </a:pPr>
            <a:r>
              <a:rPr lang="en-US" sz="1500" dirty="0"/>
              <a:t> Also begin to think how your work can be broken down into logical groups</a:t>
            </a:r>
          </a:p>
          <a:p>
            <a:pPr marL="845713" lvl="1" indent="-362448">
              <a:lnSpc>
                <a:spcPct val="90000"/>
              </a:lnSpc>
              <a:buClr>
                <a:schemeClr val="dk1"/>
              </a:buClr>
              <a:buFont typeface="Calibri"/>
              <a:buAutoNum type="arabicPeriod"/>
            </a:pPr>
            <a:r>
              <a:rPr lang="en-US" sz="1500" dirty="0"/>
              <a:t>P. 57 threats can include drought, flooding, population change, natural disaster, economic recession</a:t>
            </a:r>
          </a:p>
          <a:p>
            <a:pPr marL="845713" lvl="1" indent="-362448">
              <a:lnSpc>
                <a:spcPct val="90000"/>
              </a:lnSpc>
              <a:buClr>
                <a:schemeClr val="dk1"/>
              </a:buClr>
              <a:buFont typeface="Calibri"/>
              <a:buAutoNum type="arabicPeriod"/>
            </a:pPr>
            <a:endParaRPr lang="en-US" sz="1500" b="1" dirty="0"/>
          </a:p>
          <a:p>
            <a:pPr marL="9011" indent="0">
              <a:lnSpc>
                <a:spcPct val="90000"/>
              </a:lnSpc>
              <a:buClr>
                <a:schemeClr val="dk1"/>
              </a:buClr>
            </a:pPr>
            <a:r>
              <a:rPr lang="en-US" sz="1500" b="1" dirty="0"/>
              <a:t>Who are the stakeholders on this project?</a:t>
            </a:r>
          </a:p>
          <a:p>
            <a:pPr marL="9011" indent="0">
              <a:lnSpc>
                <a:spcPct val="90000"/>
              </a:lnSpc>
              <a:buClr>
                <a:schemeClr val="dk1"/>
              </a:buClr>
            </a:pPr>
            <a:r>
              <a:rPr lang="en-US" sz="1500" dirty="0"/>
              <a:t>Team members, mentor, teacher, regional coordinator, judges</a:t>
            </a:r>
            <a:endParaRPr sz="1500" dirty="0"/>
          </a:p>
        </p:txBody>
      </p:sp>
    </p:spTree>
    <p:extLst>
      <p:ext uri="{BB962C8B-B14F-4D97-AF65-F5344CB8AC3E}">
        <p14:creationId xmlns:p14="http://schemas.microsoft.com/office/powerpoint/2010/main" val="6407346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8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5" name="Google Shape;195;p23:notes"/>
          <p:cNvSpPr txBox="1">
            <a:spLocks noGrp="1"/>
          </p:cNvSpPr>
          <p:nvPr>
            <p:ph type="body" idx="1"/>
          </p:nvPr>
        </p:nvSpPr>
        <p:spPr>
          <a:xfrm>
            <a:off x="981457" y="3505421"/>
            <a:ext cx="7851648" cy="3504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>
              <a:lnSpc>
                <a:spcPct val="90000"/>
              </a:lnSpc>
            </a:pPr>
            <a:r>
              <a:rPr lang="en-US" sz="1500" b="1" dirty="0"/>
              <a:t>Instructor's Notes:</a:t>
            </a:r>
            <a:endParaRPr dirty="0"/>
          </a:p>
          <a:p>
            <a:pPr marL="0" indent="0">
              <a:lnSpc>
                <a:spcPct val="90000"/>
              </a:lnSpc>
            </a:pPr>
            <a:r>
              <a:rPr lang="en-US" sz="1500" dirty="0"/>
              <a:t>The handbook uses the term specifications a lot. Requirements is a similar term. 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Here are some examples of functional requirements.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What are some of the requirements for your projects? Remember, they should answer the question “what” will your project do or deliver. </a:t>
            </a:r>
          </a:p>
          <a:p>
            <a:pPr marL="0" indent="0">
              <a:lnSpc>
                <a:spcPct val="90000"/>
              </a:lnSpc>
            </a:pPr>
            <a:endParaRPr lang="en-US" sz="1500" dirty="0"/>
          </a:p>
          <a:p>
            <a:pPr marL="0" indent="0">
              <a:lnSpc>
                <a:spcPct val="90000"/>
              </a:lnSpc>
            </a:pPr>
            <a:r>
              <a:rPr lang="en-US" sz="1500" dirty="0"/>
              <a:t>From the handbook: the city should last 100 years into the future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Virtual city: must use the slideshow template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Choose a region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Progress at 2 points in time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No sandbox mode, off-line preferable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Turn off random disasters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No cheat codes,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PDF format</a:t>
            </a:r>
            <a:endParaRPr sz="1500" dirty="0"/>
          </a:p>
        </p:txBody>
      </p:sp>
    </p:spTree>
    <p:extLst>
      <p:ext uri="{BB962C8B-B14F-4D97-AF65-F5344CB8AC3E}">
        <p14:creationId xmlns:p14="http://schemas.microsoft.com/office/powerpoint/2010/main" val="13259122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4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/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9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0" name="Google Shape;210;p24:notes"/>
          <p:cNvSpPr txBox="1">
            <a:spLocks noGrp="1"/>
          </p:cNvSpPr>
          <p:nvPr>
            <p:ph type="body" idx="1"/>
          </p:nvPr>
        </p:nvSpPr>
        <p:spPr>
          <a:xfrm>
            <a:off x="981457" y="3505421"/>
            <a:ext cx="7851648" cy="3504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/>
          <a:p>
            <a:pPr marL="0" indent="0">
              <a:lnSpc>
                <a:spcPct val="90000"/>
              </a:lnSpc>
            </a:pPr>
            <a:r>
              <a:rPr lang="en-US" sz="1500" b="1" dirty="0"/>
              <a:t>Instructor's Notes:</a:t>
            </a:r>
            <a:endParaRPr dirty="0"/>
          </a:p>
          <a:p>
            <a:pPr marL="0" indent="0">
              <a:lnSpc>
                <a:spcPct val="90000"/>
              </a:lnSpc>
            </a:pPr>
            <a:r>
              <a:rPr lang="en-US" sz="1500" dirty="0"/>
              <a:t>Break you projects into parts. 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This diagram is based on the deliverables, which is a very good approach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There are others, maybe see what the water treatment industry uses.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Another could be Define, Plan, Do, Review (Handbook outline, graphic p. 4,15) or Design, Build, Show (cover, and further defines ‘Do’ see graphic p. 13)</a:t>
            </a:r>
          </a:p>
          <a:p>
            <a:pPr marL="0" indent="0">
              <a:lnSpc>
                <a:spcPct val="90000"/>
              </a:lnSpc>
            </a:pPr>
            <a:endParaRPr lang="en-US" sz="1500" dirty="0"/>
          </a:p>
          <a:p>
            <a:pPr marL="0" indent="0">
              <a:lnSpc>
                <a:spcPct val="90000"/>
              </a:lnSpc>
            </a:pPr>
            <a:r>
              <a:rPr lang="en-US" sz="1500" dirty="0"/>
              <a:t>The handbook p. 23 says all work is not a straight line, progress is not from the SimCity Design to the essay. 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The essay might have to be updated after the model and presentation are done. 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Take dependencies into account when creating your schedule</a:t>
            </a:r>
          </a:p>
          <a:p>
            <a:pPr marL="0" indent="0">
              <a:lnSpc>
                <a:spcPct val="90000"/>
              </a:lnSpc>
            </a:pPr>
            <a:endParaRPr lang="en-US" sz="1500" dirty="0"/>
          </a:p>
          <a:p>
            <a:pPr marL="0" indent="0">
              <a:lnSpc>
                <a:spcPct val="90000"/>
              </a:lnSpc>
            </a:pPr>
            <a:r>
              <a:rPr lang="en-US" sz="1500" dirty="0"/>
              <a:t>Also, organize the requirements following the WBS: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The city model has to be made of recycled material, 1 moving part, built to scale, &lt; $100</a:t>
            </a:r>
          </a:p>
          <a:p>
            <a:pPr marL="0" indent="0">
              <a:lnSpc>
                <a:spcPct val="90000"/>
              </a:lnSpc>
            </a:pPr>
            <a:r>
              <a:rPr lang="en-US" sz="1500" dirty="0"/>
              <a:t>The city presentation has to be presented by 3 students, have display boards, handout/brochure is acceptable, costumes are recommended.</a:t>
            </a:r>
          </a:p>
          <a:p>
            <a:pPr marL="0" indent="0">
              <a:lnSpc>
                <a:spcPct val="90000"/>
              </a:lnSpc>
            </a:pPr>
            <a:endParaRPr lang="en-US" sz="1500" dirty="0"/>
          </a:p>
          <a:p>
            <a:pPr marL="0" indent="0">
              <a:lnSpc>
                <a:spcPct val="90000"/>
              </a:lnSpc>
            </a:pPr>
            <a:r>
              <a:rPr lang="en-US" sz="1500" dirty="0"/>
              <a:t>This makes it easier for everyone to focus on their part of the project and improves the chance of getting it right</a:t>
            </a:r>
            <a:endParaRPr sz="1500" dirty="0"/>
          </a:p>
        </p:txBody>
      </p:sp>
    </p:spTree>
    <p:extLst>
      <p:ext uri="{BB962C8B-B14F-4D97-AF65-F5344CB8AC3E}">
        <p14:creationId xmlns:p14="http://schemas.microsoft.com/office/powerpoint/2010/main" val="1155772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>
            <a:spLocks noGrp="1"/>
          </p:cNvSpPr>
          <p:nvPr>
            <p:ph type="title"/>
          </p:nvPr>
        </p:nvSpPr>
        <p:spPr>
          <a:xfrm>
            <a:off x="304800" y="76200"/>
            <a:ext cx="8610600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  <a:defRPr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body" idx="1"/>
          </p:nvPr>
        </p:nvSpPr>
        <p:spPr>
          <a:xfrm>
            <a:off x="304800" y="914400"/>
            <a:ext cx="8610600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0" name="Google Shape;20;p2"/>
          <p:cNvSpPr txBox="1">
            <a:spLocks noGrp="1"/>
          </p:cNvSpPr>
          <p:nvPr>
            <p:ph type="dt" idx="10"/>
          </p:nvPr>
        </p:nvSpPr>
        <p:spPr>
          <a:xfrm>
            <a:off x="304800" y="6537325"/>
            <a:ext cx="2133600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ftr" idx="11"/>
          </p:nvPr>
        </p:nvSpPr>
        <p:spPr>
          <a:xfrm>
            <a:off x="3124200" y="6537325"/>
            <a:ext cx="2895600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C9C7E9-C53B-4043-A4FF-C887E27998D0}"/>
              </a:ext>
            </a:extLst>
          </p:cNvPr>
          <p:cNvSpPr txBox="1"/>
          <p:nvPr userDrawn="1"/>
        </p:nvSpPr>
        <p:spPr>
          <a:xfrm>
            <a:off x="7904480" y="6537325"/>
            <a:ext cx="1026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0DE66B9-FB74-D049-AF25-91E07A4939CB}" type="slidenum">
              <a:rPr lang="en-US" smtClean="0"/>
              <a:pPr algn="r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"/>
          <p:cNvSpPr txBox="1">
            <a:spLocks noGrp="1"/>
          </p:cNvSpPr>
          <p:nvPr>
            <p:ph type="title"/>
          </p:nvPr>
        </p:nvSpPr>
        <p:spPr>
          <a:xfrm>
            <a:off x="304800" y="76200"/>
            <a:ext cx="8610600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  <a:defRPr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body" idx="1"/>
          </p:nvPr>
        </p:nvSpPr>
        <p:spPr>
          <a:xfrm rot="5400000">
            <a:off x="1866900" y="-647700"/>
            <a:ext cx="5486400" cy="86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7" name="Google Shape;77;p11"/>
          <p:cNvSpPr txBox="1">
            <a:spLocks noGrp="1"/>
          </p:cNvSpPr>
          <p:nvPr>
            <p:ph type="dt" idx="10"/>
          </p:nvPr>
        </p:nvSpPr>
        <p:spPr>
          <a:xfrm>
            <a:off x="304800" y="6537325"/>
            <a:ext cx="2133600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ftr" idx="11"/>
          </p:nvPr>
        </p:nvSpPr>
        <p:spPr>
          <a:xfrm>
            <a:off x="3124200" y="6537325"/>
            <a:ext cx="2895600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  <a:defRPr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dt" idx="10"/>
          </p:nvPr>
        </p:nvSpPr>
        <p:spPr>
          <a:xfrm>
            <a:off x="304800" y="6537325"/>
            <a:ext cx="2133600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ftr" idx="11"/>
          </p:nvPr>
        </p:nvSpPr>
        <p:spPr>
          <a:xfrm>
            <a:off x="3124200" y="6537325"/>
            <a:ext cx="2895600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  <a:defRPr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dt" idx="10"/>
          </p:nvPr>
        </p:nvSpPr>
        <p:spPr>
          <a:xfrm>
            <a:off x="304800" y="6537325"/>
            <a:ext cx="2133600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ftr" idx="11"/>
          </p:nvPr>
        </p:nvSpPr>
        <p:spPr>
          <a:xfrm>
            <a:off x="3124200" y="6537325"/>
            <a:ext cx="2895600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4000"/>
              <a:buFont typeface="Calibri"/>
              <a:buNone/>
              <a:defRPr sz="40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dt" idx="10"/>
          </p:nvPr>
        </p:nvSpPr>
        <p:spPr>
          <a:xfrm>
            <a:off x="304800" y="6537325"/>
            <a:ext cx="2133600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ftr" idx="11"/>
          </p:nvPr>
        </p:nvSpPr>
        <p:spPr>
          <a:xfrm>
            <a:off x="3124200" y="6537325"/>
            <a:ext cx="2895600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304800" y="76200"/>
            <a:ext cx="8610600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  <a:defRPr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dt" idx="10"/>
          </p:nvPr>
        </p:nvSpPr>
        <p:spPr>
          <a:xfrm>
            <a:off x="304800" y="6537325"/>
            <a:ext cx="2133600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ftr" idx="11"/>
          </p:nvPr>
        </p:nvSpPr>
        <p:spPr>
          <a:xfrm>
            <a:off x="3124200" y="6537325"/>
            <a:ext cx="2895600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304800" y="76200"/>
            <a:ext cx="8610600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  <a:defRPr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dt" idx="10"/>
          </p:nvPr>
        </p:nvSpPr>
        <p:spPr>
          <a:xfrm>
            <a:off x="304800" y="6537325"/>
            <a:ext cx="2133600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3124200" y="6537325"/>
            <a:ext cx="2895600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304800" y="76200"/>
            <a:ext cx="8610600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  <a:defRPr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dt" idx="10"/>
          </p:nvPr>
        </p:nvSpPr>
        <p:spPr>
          <a:xfrm>
            <a:off x="304800" y="6537325"/>
            <a:ext cx="2133600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ftr" idx="11"/>
          </p:nvPr>
        </p:nvSpPr>
        <p:spPr>
          <a:xfrm>
            <a:off x="3124200" y="6537325"/>
            <a:ext cx="2895600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8"/>
          <p:cNvSpPr txBox="1">
            <a:spLocks noGrp="1"/>
          </p:cNvSpPr>
          <p:nvPr>
            <p:ph type="dt" idx="10"/>
          </p:nvPr>
        </p:nvSpPr>
        <p:spPr>
          <a:xfrm>
            <a:off x="304800" y="6537325"/>
            <a:ext cx="2133600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ftr" idx="11"/>
          </p:nvPr>
        </p:nvSpPr>
        <p:spPr>
          <a:xfrm>
            <a:off x="3124200" y="6537325"/>
            <a:ext cx="2895600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2000"/>
              <a:buFont typeface="Calibri"/>
              <a:buNone/>
              <a:defRPr sz="20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dt" idx="10"/>
          </p:nvPr>
        </p:nvSpPr>
        <p:spPr>
          <a:xfrm>
            <a:off x="304800" y="6537325"/>
            <a:ext cx="2133600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ftr" idx="11"/>
          </p:nvPr>
        </p:nvSpPr>
        <p:spPr>
          <a:xfrm>
            <a:off x="3124200" y="6537325"/>
            <a:ext cx="2895600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2000"/>
              <a:buFont typeface="Calibri"/>
              <a:buNone/>
              <a:defRPr sz="20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9" name="Google Shape;69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dt" idx="10"/>
          </p:nvPr>
        </p:nvSpPr>
        <p:spPr>
          <a:xfrm>
            <a:off x="304800" y="6537325"/>
            <a:ext cx="2133600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ftr" idx="11"/>
          </p:nvPr>
        </p:nvSpPr>
        <p:spPr>
          <a:xfrm>
            <a:off x="3124200" y="6537325"/>
            <a:ext cx="2895600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304800" y="76200"/>
            <a:ext cx="8610600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  <a:defRPr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304800" y="914400"/>
            <a:ext cx="8610600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304800" y="6537325"/>
            <a:ext cx="2133600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537325"/>
            <a:ext cx="2895600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781800" y="6537325"/>
            <a:ext cx="2133600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" name="Google Shape;15;p1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7278422" y="76201"/>
            <a:ext cx="1676942" cy="71596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6" name="Google Shape;16;p1"/>
          <p:cNvCxnSpPr/>
          <p:nvPr/>
        </p:nvCxnSpPr>
        <p:spPr>
          <a:xfrm rot="10800000" flipH="1">
            <a:off x="304800" y="792162"/>
            <a:ext cx="8610600" cy="1"/>
          </a:xfrm>
          <a:prstGeom prst="straightConnector1">
            <a:avLst/>
          </a:prstGeom>
          <a:noFill/>
          <a:ln w="9525" cap="flat" cmpd="sng">
            <a:solidFill>
              <a:srgbClr val="0C0C0C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uturecity.org/2019-2020-future-city-program-handbook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mief.org/" TargetMode="Externa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3"/>
          <p:cNvSpPr txBox="1"/>
          <p:nvPr/>
        </p:nvSpPr>
        <p:spPr>
          <a:xfrm>
            <a:off x="228600" y="1417638"/>
            <a:ext cx="8610600" cy="3992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1" u="none" strike="noStrike" cap="none" dirty="0">
              <a:solidFill>
                <a:srgbClr val="3333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Project Planning for Future Cities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None/>
            </a:pPr>
            <a:endParaRPr sz="2400" b="1" i="0" u="none" strike="noStrike" cap="none" dirty="0">
              <a:solidFill>
                <a:srgbClr val="3333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PRESENTED BY 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THE PROJECT MANAGEMENT INSTITUTE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DELAWARE VALLEY CHAPTER &amp;</a:t>
            </a:r>
            <a:endParaRPr sz="2400" b="1" i="0" u="none" strike="noStrike" cap="none" dirty="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None/>
            </a:pPr>
            <a:endParaRPr sz="2400" b="1" dirty="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THE FUTURE CITY COMPETITION</a:t>
            </a:r>
            <a:endParaRPr sz="2400" b="1" dirty="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PHILADELPHIA REGION</a:t>
            </a:r>
            <a:endParaRPr sz="2400" b="1" dirty="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None/>
            </a:pPr>
            <a:endParaRPr sz="2800" b="0" i="0" u="none" strike="noStrike" cap="none" dirty="0">
              <a:solidFill>
                <a:srgbClr val="54301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3" name="Google Shape;93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2475" y="40825"/>
            <a:ext cx="2949975" cy="70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2"/>
          <p:cNvSpPr txBox="1">
            <a:spLocks noGrp="1"/>
          </p:cNvSpPr>
          <p:nvPr>
            <p:ph type="body" idx="1"/>
          </p:nvPr>
        </p:nvSpPr>
        <p:spPr>
          <a:xfrm>
            <a:off x="304800" y="1718767"/>
            <a:ext cx="8610600" cy="42799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80"/>
              <a:buFont typeface="Arial"/>
              <a:buChar char="•"/>
            </a:pPr>
            <a:r>
              <a:rPr lang="en-US" sz="248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Define the detailed activities for each deliverable</a:t>
            </a:r>
            <a:endParaRPr dirty="0"/>
          </a:p>
          <a:p>
            <a:pPr marL="342900" marR="0" lvl="0" indent="-185420" algn="l" rtl="0">
              <a:lnSpc>
                <a:spcPct val="80000"/>
              </a:lnSpc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ts val="2480"/>
              <a:buFont typeface="Arial"/>
              <a:buNone/>
            </a:pPr>
            <a:endParaRPr sz="248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ts val="2480"/>
              <a:buFont typeface="Arial"/>
              <a:buChar char="•"/>
            </a:pPr>
            <a:r>
              <a:rPr lang="en-US" sz="248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Put the activities in sequence </a:t>
            </a:r>
            <a:endParaRPr dirty="0"/>
          </a:p>
          <a:p>
            <a:pPr marL="342900" marR="0" lvl="0" indent="-185420" algn="l" rtl="0">
              <a:lnSpc>
                <a:spcPct val="80000"/>
              </a:lnSpc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ts val="2480"/>
              <a:buFont typeface="Arial"/>
              <a:buNone/>
            </a:pPr>
            <a:endParaRPr sz="248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ts val="2480"/>
              <a:buFont typeface="Arial"/>
              <a:buChar char="•"/>
            </a:pPr>
            <a:r>
              <a:rPr lang="en-US" sz="248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Estimate the calendar time (days or weeks) for each activity</a:t>
            </a:r>
            <a:endParaRPr dirty="0"/>
          </a:p>
          <a:p>
            <a:pPr marL="342900" marR="0" lvl="0" indent="-185420" algn="l" rtl="0">
              <a:lnSpc>
                <a:spcPct val="80000"/>
              </a:lnSpc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ts val="2480"/>
              <a:buFont typeface="Arial"/>
              <a:buNone/>
            </a:pPr>
            <a:endParaRPr sz="248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ts val="2480"/>
              <a:buFont typeface="Arial"/>
              <a:buChar char="•"/>
            </a:pPr>
            <a:r>
              <a:rPr lang="en-US" sz="248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 a schedule</a:t>
            </a:r>
            <a:br>
              <a:rPr lang="en-US" sz="248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en-US" sz="248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ts val="2480"/>
              <a:buFont typeface="Arial"/>
              <a:buChar char="•"/>
            </a:pPr>
            <a:r>
              <a:rPr lang="en-US" sz="2480" dirty="0"/>
              <a:t>Start thinking about the skills that are needed</a:t>
            </a:r>
            <a:endParaRPr dirty="0"/>
          </a:p>
        </p:txBody>
      </p:sp>
      <p:sp>
        <p:nvSpPr>
          <p:cNvPr id="228" name="Google Shape;228;p22"/>
          <p:cNvSpPr txBox="1"/>
          <p:nvPr/>
        </p:nvSpPr>
        <p:spPr>
          <a:xfrm>
            <a:off x="304800" y="60912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Determine the order and duration of activities.</a:t>
            </a:r>
            <a:endParaRPr/>
          </a:p>
        </p:txBody>
      </p:sp>
      <p:grpSp>
        <p:nvGrpSpPr>
          <p:cNvPr id="229" name="Google Shape;229;p22"/>
          <p:cNvGrpSpPr/>
          <p:nvPr/>
        </p:nvGrpSpPr>
        <p:grpSpPr>
          <a:xfrm>
            <a:off x="152400" y="164406"/>
            <a:ext cx="1832694" cy="1558697"/>
            <a:chOff x="2362200" y="683537"/>
            <a:chExt cx="2286000" cy="1944231"/>
          </a:xfrm>
        </p:grpSpPr>
        <p:grpSp>
          <p:nvGrpSpPr>
            <p:cNvPr id="230" name="Google Shape;230;p22"/>
            <p:cNvGrpSpPr/>
            <p:nvPr/>
          </p:nvGrpSpPr>
          <p:grpSpPr>
            <a:xfrm>
              <a:off x="2362200" y="683537"/>
              <a:ext cx="2209800" cy="1828800"/>
              <a:chOff x="2362200" y="2514600"/>
              <a:chExt cx="2209800" cy="1828800"/>
            </a:xfrm>
          </p:grpSpPr>
          <p:sp>
            <p:nvSpPr>
              <p:cNvPr id="231" name="Google Shape;231;p22"/>
              <p:cNvSpPr/>
              <p:nvPr/>
            </p:nvSpPr>
            <p:spPr>
              <a:xfrm>
                <a:off x="2362200" y="3200400"/>
                <a:ext cx="457200" cy="45720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Calibri"/>
                  <a:buNone/>
                </a:pPr>
                <a:endParaRPr sz="20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2" name="Google Shape;232;p22"/>
              <p:cNvSpPr/>
              <p:nvPr/>
            </p:nvSpPr>
            <p:spPr>
              <a:xfrm>
                <a:off x="2743200" y="2514600"/>
                <a:ext cx="1828800" cy="18288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000"/>
                  <a:buFont typeface="Calibri"/>
                  <a:buNone/>
                </a:pPr>
                <a:r>
                  <a:rPr lang="en-US" sz="20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Time</a:t>
                </a:r>
                <a:endParaRPr/>
              </a:p>
            </p:txBody>
          </p:sp>
        </p:grpSp>
        <p:sp>
          <p:nvSpPr>
            <p:cNvPr id="233" name="Google Shape;233;p22"/>
            <p:cNvSpPr/>
            <p:nvPr/>
          </p:nvSpPr>
          <p:spPr>
            <a:xfrm>
              <a:off x="3429000" y="2170568"/>
              <a:ext cx="457200" cy="457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4" name="Google Shape;234;p22"/>
            <p:cNvSpPr/>
            <p:nvPr/>
          </p:nvSpPr>
          <p:spPr>
            <a:xfrm>
              <a:off x="4191000" y="1369337"/>
              <a:ext cx="457200" cy="457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35" name="Google Shape;235;p22"/>
          <p:cNvSpPr txBox="1">
            <a:spLocks noGrp="1"/>
          </p:cNvSpPr>
          <p:nvPr>
            <p:ph type="title"/>
          </p:nvPr>
        </p:nvSpPr>
        <p:spPr>
          <a:xfrm>
            <a:off x="1924004" y="76200"/>
            <a:ext cx="6991396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rPr>
              <a:t>Plan Time - </a:t>
            </a:r>
            <a:r>
              <a:rPr lang="en-US"/>
              <a:t>“When?”</a:t>
            </a:r>
            <a:endParaRPr/>
          </a:p>
        </p:txBody>
      </p:sp>
      <p:sp>
        <p:nvSpPr>
          <p:cNvPr id="236" name="Google Shape;236;p22"/>
          <p:cNvSpPr txBox="1"/>
          <p:nvPr/>
        </p:nvSpPr>
        <p:spPr>
          <a:xfrm>
            <a:off x="1216400" y="5282600"/>
            <a:ext cx="6991500" cy="7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42900" lvl="0" indent="-190500" algn="l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3333FF"/>
                </a:solidFill>
                <a:latin typeface="Calibri"/>
                <a:ea typeface="Calibri"/>
                <a:cs typeface="Calibri"/>
                <a:sym typeface="Calibri"/>
              </a:rPr>
              <a:t>Fill-in the schedule part of the Project Plan form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23"/>
          <p:cNvSpPr txBox="1">
            <a:spLocks noGrp="1"/>
          </p:cNvSpPr>
          <p:nvPr>
            <p:ph type="title"/>
          </p:nvPr>
        </p:nvSpPr>
        <p:spPr>
          <a:xfrm>
            <a:off x="1924004" y="76200"/>
            <a:ext cx="6991396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rPr>
              <a:t>Example Activity List</a:t>
            </a:r>
            <a:endParaRPr/>
          </a:p>
        </p:txBody>
      </p:sp>
      <p:sp>
        <p:nvSpPr>
          <p:cNvPr id="244" name="Google Shape;244;p23"/>
          <p:cNvSpPr txBox="1"/>
          <p:nvPr/>
        </p:nvSpPr>
        <p:spPr>
          <a:xfrm>
            <a:off x="190500" y="60912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rPr lang="en-US" sz="2400" dirty="0">
                <a:solidFill>
                  <a:schemeClr val="lt1"/>
                </a:solidFill>
                <a:latin typeface="Calibri"/>
                <a:sym typeface="Calibri"/>
              </a:rPr>
              <a:t>Fill-in the schedule section of your project plan</a:t>
            </a:r>
            <a:endParaRPr dirty="0"/>
          </a:p>
        </p:txBody>
      </p:sp>
      <p:grpSp>
        <p:nvGrpSpPr>
          <p:cNvPr id="245" name="Google Shape;245;p23"/>
          <p:cNvGrpSpPr/>
          <p:nvPr/>
        </p:nvGrpSpPr>
        <p:grpSpPr>
          <a:xfrm>
            <a:off x="152400" y="164406"/>
            <a:ext cx="1832694" cy="1558697"/>
            <a:chOff x="2362200" y="683537"/>
            <a:chExt cx="2286000" cy="1944231"/>
          </a:xfrm>
        </p:grpSpPr>
        <p:grpSp>
          <p:nvGrpSpPr>
            <p:cNvPr id="246" name="Google Shape;246;p23"/>
            <p:cNvGrpSpPr/>
            <p:nvPr/>
          </p:nvGrpSpPr>
          <p:grpSpPr>
            <a:xfrm>
              <a:off x="2362200" y="683537"/>
              <a:ext cx="2209800" cy="1828800"/>
              <a:chOff x="2362200" y="2514600"/>
              <a:chExt cx="2209800" cy="1828800"/>
            </a:xfrm>
          </p:grpSpPr>
          <p:sp>
            <p:nvSpPr>
              <p:cNvPr id="247" name="Google Shape;247;p23"/>
              <p:cNvSpPr/>
              <p:nvPr/>
            </p:nvSpPr>
            <p:spPr>
              <a:xfrm>
                <a:off x="2362200" y="3200400"/>
                <a:ext cx="457200" cy="45720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Calibri"/>
                  <a:buNone/>
                </a:pPr>
                <a:endParaRPr sz="20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8" name="Google Shape;248;p23"/>
              <p:cNvSpPr/>
              <p:nvPr/>
            </p:nvSpPr>
            <p:spPr>
              <a:xfrm>
                <a:off x="2743200" y="2514600"/>
                <a:ext cx="1828800" cy="18288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000"/>
                  <a:buFont typeface="Calibri"/>
                  <a:buNone/>
                </a:pPr>
                <a:r>
                  <a:rPr lang="en-US" sz="20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Time</a:t>
                </a:r>
                <a:endParaRPr/>
              </a:p>
            </p:txBody>
          </p:sp>
        </p:grpSp>
        <p:sp>
          <p:nvSpPr>
            <p:cNvPr id="249" name="Google Shape;249;p23"/>
            <p:cNvSpPr/>
            <p:nvPr/>
          </p:nvSpPr>
          <p:spPr>
            <a:xfrm>
              <a:off x="3429000" y="2170568"/>
              <a:ext cx="457200" cy="457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0" name="Google Shape;250;p23"/>
            <p:cNvSpPr/>
            <p:nvPr/>
          </p:nvSpPr>
          <p:spPr>
            <a:xfrm>
              <a:off x="4191000" y="1369337"/>
              <a:ext cx="457200" cy="457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1" name="Google Shape;251;p23"/>
          <p:cNvSpPr txBox="1"/>
          <p:nvPr/>
        </p:nvSpPr>
        <p:spPr>
          <a:xfrm>
            <a:off x="1831396" y="1288061"/>
            <a:ext cx="64305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Activities for the “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City Essay Research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 WBS Element</a:t>
            </a:r>
            <a:endParaRPr/>
          </a:p>
        </p:txBody>
      </p:sp>
      <p:graphicFrame>
        <p:nvGraphicFramePr>
          <p:cNvPr id="252" name="Google Shape;252;p23"/>
          <p:cNvGraphicFramePr/>
          <p:nvPr>
            <p:extLst>
              <p:ext uri="{D42A27DB-BD31-4B8C-83A1-F6EECF244321}">
                <p14:modId xmlns:p14="http://schemas.microsoft.com/office/powerpoint/2010/main" val="1258935410"/>
              </p:ext>
            </p:extLst>
          </p:nvPr>
        </p:nvGraphicFramePr>
        <p:xfrm>
          <a:off x="1066799" y="1791608"/>
          <a:ext cx="7162800" cy="4101375"/>
        </p:xfrm>
        <a:graphic>
          <a:graphicData uri="http://schemas.openxmlformats.org/drawingml/2006/table">
            <a:tbl>
              <a:tblPr firstRow="1" bandRow="1">
                <a:noFill/>
                <a:tableStyleId>{53BCF075-E9B0-4541-A247-EBB81BE3124D}</a:tableStyleId>
              </a:tblPr>
              <a:tblGrid>
                <a:gridCol w="238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202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Activity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Labor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Resources</a:t>
                      </a:r>
                      <a:endParaRPr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02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Read the rubric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1 hour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dirty="0"/>
                        <a:t>Future Cities Handbook</a:t>
                      </a:r>
                      <a:endParaRPr sz="2000" dirty="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02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Brainstorm</a:t>
                      </a:r>
                      <a:endParaRPr sz="200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3 hour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Project team</a:t>
                      </a:r>
                      <a:endParaRPr sz="200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02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Organize the ideas</a:t>
                      </a:r>
                      <a:endParaRPr sz="200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2 hours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Brainstorm notes</a:t>
                      </a:r>
                      <a:endParaRPr sz="200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02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Create an outline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2 hours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dirty="0"/>
                        <a:t>Ideas, author</a:t>
                      </a:r>
                      <a:endParaRPr dirty="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24"/>
          <p:cNvSpPr txBox="1">
            <a:spLocks noGrp="1"/>
          </p:cNvSpPr>
          <p:nvPr>
            <p:ph type="body" idx="1"/>
          </p:nvPr>
        </p:nvSpPr>
        <p:spPr>
          <a:xfrm>
            <a:off x="304800" y="1905000"/>
            <a:ext cx="86106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0734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Estimate how much each activity will cost</a:t>
            </a:r>
            <a:endParaRPr sz="2400" dirty="0"/>
          </a:p>
          <a:p>
            <a:pPr marL="342900" marR="0" lvl="0" indent="-15494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0734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Include the cost for</a:t>
            </a:r>
            <a:endParaRPr sz="2400" dirty="0"/>
          </a:p>
          <a:p>
            <a:pPr marL="742950" marR="0" lvl="1" indent="-273685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Labor </a:t>
            </a:r>
            <a:r>
              <a:rPr lang="en-US" sz="2400" dirty="0"/>
              <a:t>←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</a:t>
            </a:r>
            <a:r>
              <a:rPr lang="en-US" sz="2400" dirty="0"/>
              <a:t>olunteers/students so $0</a:t>
            </a:r>
            <a:endParaRPr sz="2400" dirty="0"/>
          </a:p>
          <a:p>
            <a:pPr marL="742950" marR="0" lvl="1" indent="-273685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Supplies </a:t>
            </a:r>
            <a:r>
              <a:rPr lang="en-US" sz="2400" dirty="0"/>
              <a:t>←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Provided by the sch</a:t>
            </a:r>
            <a:r>
              <a:rPr lang="en-US" sz="2400" dirty="0"/>
              <a:t>ool, parents $0</a:t>
            </a:r>
            <a:endParaRPr sz="2400" dirty="0"/>
          </a:p>
          <a:p>
            <a:pPr marL="742950" marR="0" lvl="1" indent="-273685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Overhead (like office space and equipment)</a:t>
            </a:r>
            <a:endParaRPr sz="2400" dirty="0"/>
          </a:p>
          <a:p>
            <a:pPr marL="342900" marR="0" lvl="0" indent="-15494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0734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the estimates to determine the total cost of your project</a:t>
            </a:r>
            <a:endParaRPr sz="2400" dirty="0"/>
          </a:p>
        </p:txBody>
      </p:sp>
      <p:sp>
        <p:nvSpPr>
          <p:cNvPr id="260" name="Google Shape;260;p24"/>
          <p:cNvSpPr txBox="1"/>
          <p:nvPr/>
        </p:nvSpPr>
        <p:spPr>
          <a:xfrm>
            <a:off x="304800" y="6096000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Estimate the cost of your project</a:t>
            </a:r>
            <a:endParaRPr/>
          </a:p>
        </p:txBody>
      </p:sp>
      <p:grpSp>
        <p:nvGrpSpPr>
          <p:cNvPr id="261" name="Google Shape;261;p24"/>
          <p:cNvGrpSpPr/>
          <p:nvPr/>
        </p:nvGrpSpPr>
        <p:grpSpPr>
          <a:xfrm>
            <a:off x="152400" y="152401"/>
            <a:ext cx="1752600" cy="1661284"/>
            <a:chOff x="5105400" y="685235"/>
            <a:chExt cx="2331267" cy="2209800"/>
          </a:xfrm>
        </p:grpSpPr>
        <p:grpSp>
          <p:nvGrpSpPr>
            <p:cNvPr id="262" name="Google Shape;262;p24"/>
            <p:cNvGrpSpPr/>
            <p:nvPr/>
          </p:nvGrpSpPr>
          <p:grpSpPr>
            <a:xfrm>
              <a:off x="5105400" y="685235"/>
              <a:ext cx="2209800" cy="2209800"/>
              <a:chOff x="4191000" y="2514600"/>
              <a:chExt cx="2209800" cy="2209800"/>
            </a:xfrm>
          </p:grpSpPr>
          <p:sp>
            <p:nvSpPr>
              <p:cNvPr id="263" name="Google Shape;263;p24"/>
              <p:cNvSpPr/>
              <p:nvPr/>
            </p:nvSpPr>
            <p:spPr>
              <a:xfrm>
                <a:off x="4572000" y="2514600"/>
                <a:ext cx="1828800" cy="18288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000"/>
                  <a:buFont typeface="Calibri"/>
                  <a:buNone/>
                </a:pPr>
                <a:r>
                  <a:rPr lang="en-US" sz="20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Cost</a:t>
                </a:r>
                <a:endParaRPr/>
              </a:p>
            </p:txBody>
          </p:sp>
          <p:sp>
            <p:nvSpPr>
              <p:cNvPr id="264" name="Google Shape;264;p24"/>
              <p:cNvSpPr/>
              <p:nvPr/>
            </p:nvSpPr>
            <p:spPr>
              <a:xfrm>
                <a:off x="4191000" y="3200400"/>
                <a:ext cx="457200" cy="457200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Calibri"/>
                  <a:buNone/>
                </a:pPr>
                <a:endParaRPr sz="20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5" name="Google Shape;265;p24"/>
              <p:cNvSpPr/>
              <p:nvPr/>
            </p:nvSpPr>
            <p:spPr>
              <a:xfrm>
                <a:off x="5257800" y="4267200"/>
                <a:ext cx="457200" cy="457200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Calibri"/>
                  <a:buNone/>
                </a:pPr>
                <a:endParaRPr sz="20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66" name="Google Shape;266;p24"/>
            <p:cNvSpPr/>
            <p:nvPr/>
          </p:nvSpPr>
          <p:spPr>
            <a:xfrm>
              <a:off x="6979467" y="1371035"/>
              <a:ext cx="457200" cy="457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7" name="Google Shape;267;p24"/>
          <p:cNvSpPr txBox="1">
            <a:spLocks noGrp="1"/>
          </p:cNvSpPr>
          <p:nvPr>
            <p:ph type="title"/>
          </p:nvPr>
        </p:nvSpPr>
        <p:spPr>
          <a:xfrm>
            <a:off x="1813684" y="76200"/>
            <a:ext cx="7101716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rPr>
              <a:t>Plan Cost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25"/>
          <p:cNvSpPr txBox="1"/>
          <p:nvPr/>
        </p:nvSpPr>
        <p:spPr>
          <a:xfrm>
            <a:off x="304800" y="60912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rPr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Roll-up</a:t>
            </a: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the cost of each activity</a:t>
            </a:r>
            <a:r>
              <a:rPr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to the elements, and project </a:t>
            </a: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</p:txBody>
      </p:sp>
      <p:grpSp>
        <p:nvGrpSpPr>
          <p:cNvPr id="275" name="Google Shape;275;p25"/>
          <p:cNvGrpSpPr/>
          <p:nvPr/>
        </p:nvGrpSpPr>
        <p:grpSpPr>
          <a:xfrm>
            <a:off x="152400" y="152401"/>
            <a:ext cx="1752600" cy="1661284"/>
            <a:chOff x="5105400" y="685235"/>
            <a:chExt cx="2331267" cy="2209800"/>
          </a:xfrm>
        </p:grpSpPr>
        <p:grpSp>
          <p:nvGrpSpPr>
            <p:cNvPr id="276" name="Google Shape;276;p25"/>
            <p:cNvGrpSpPr/>
            <p:nvPr/>
          </p:nvGrpSpPr>
          <p:grpSpPr>
            <a:xfrm>
              <a:off x="5105400" y="685235"/>
              <a:ext cx="2209800" cy="2209800"/>
              <a:chOff x="4191000" y="2514600"/>
              <a:chExt cx="2209800" cy="2209800"/>
            </a:xfrm>
          </p:grpSpPr>
          <p:sp>
            <p:nvSpPr>
              <p:cNvPr id="277" name="Google Shape;277;p25"/>
              <p:cNvSpPr/>
              <p:nvPr/>
            </p:nvSpPr>
            <p:spPr>
              <a:xfrm>
                <a:off x="4572000" y="2514600"/>
                <a:ext cx="1828800" cy="18288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000"/>
                  <a:buFont typeface="Calibri"/>
                  <a:buNone/>
                </a:pPr>
                <a:r>
                  <a:rPr lang="en-US" sz="20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Cost</a:t>
                </a:r>
                <a:endParaRPr/>
              </a:p>
            </p:txBody>
          </p:sp>
          <p:sp>
            <p:nvSpPr>
              <p:cNvPr id="278" name="Google Shape;278;p25"/>
              <p:cNvSpPr/>
              <p:nvPr/>
            </p:nvSpPr>
            <p:spPr>
              <a:xfrm>
                <a:off x="4191000" y="3200400"/>
                <a:ext cx="457200" cy="457200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Calibri"/>
                  <a:buNone/>
                </a:pPr>
                <a:endParaRPr sz="20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9" name="Google Shape;279;p25"/>
              <p:cNvSpPr/>
              <p:nvPr/>
            </p:nvSpPr>
            <p:spPr>
              <a:xfrm>
                <a:off x="5257800" y="4267200"/>
                <a:ext cx="457200" cy="457200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Calibri"/>
                  <a:buNone/>
                </a:pPr>
                <a:endParaRPr sz="20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80" name="Google Shape;280;p25"/>
            <p:cNvSpPr/>
            <p:nvPr/>
          </p:nvSpPr>
          <p:spPr>
            <a:xfrm>
              <a:off x="6979467" y="1371035"/>
              <a:ext cx="457200" cy="457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aphicFrame>
        <p:nvGraphicFramePr>
          <p:cNvPr id="281" name="Google Shape;281;p25"/>
          <p:cNvGraphicFramePr/>
          <p:nvPr>
            <p:extLst>
              <p:ext uri="{D42A27DB-BD31-4B8C-83A1-F6EECF244321}">
                <p14:modId xmlns:p14="http://schemas.microsoft.com/office/powerpoint/2010/main" val="2373353012"/>
              </p:ext>
            </p:extLst>
          </p:nvPr>
        </p:nvGraphicFramePr>
        <p:xfrm>
          <a:off x="324257" y="1916572"/>
          <a:ext cx="8591150" cy="4103275"/>
        </p:xfrm>
        <a:graphic>
          <a:graphicData uri="http://schemas.openxmlformats.org/drawingml/2006/table">
            <a:tbl>
              <a:tblPr firstRow="1" bandRow="1">
                <a:noFill/>
                <a:tableStyleId>{53BCF075-E9B0-4541-A247-EBB81BE3124D}</a:tableStyleId>
              </a:tblPr>
              <a:tblGrid>
                <a:gridCol w="2190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593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dirty="0"/>
                        <a:t>Activity</a:t>
                      </a:r>
                      <a:endParaRPr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Labor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Resources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Labor Cost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Supplies Cost</a:t>
                      </a:r>
                      <a:endParaRPr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93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Sim City model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80 hours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Students, software</a:t>
                      </a:r>
                      <a:endParaRPr sz="200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$0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dirty="0"/>
                        <a:t>$98</a:t>
                      </a:r>
                      <a:endParaRPr dirty="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26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Virtual City design</a:t>
                      </a:r>
                      <a:endParaRPr sz="200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40 hours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Students, material</a:t>
                      </a:r>
                      <a:endParaRPr sz="200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$0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dirty="0"/>
                        <a:t>none</a:t>
                      </a:r>
                      <a:endParaRPr dirty="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93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Presentation</a:t>
                      </a:r>
                      <a:endParaRPr sz="200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20 hours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Students,</a:t>
                      </a:r>
                      <a:endParaRPr sz="20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software</a:t>
                      </a:r>
                      <a:endParaRPr sz="200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$0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none</a:t>
                      </a:r>
                      <a:endParaRPr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26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Essay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15 hours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000"/>
                        <a:t>Students,</a:t>
                      </a:r>
                      <a:endParaRPr sz="20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000"/>
                        <a:t>software</a:t>
                      </a:r>
                      <a:endParaRPr sz="200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$0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000"/>
                        <a:t>none</a:t>
                      </a:r>
                      <a:endParaRPr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82" name="Google Shape;282;p25"/>
          <p:cNvSpPr txBox="1">
            <a:spLocks noGrp="1"/>
          </p:cNvSpPr>
          <p:nvPr>
            <p:ph type="title"/>
          </p:nvPr>
        </p:nvSpPr>
        <p:spPr>
          <a:xfrm>
            <a:off x="1813684" y="76200"/>
            <a:ext cx="7101716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rPr>
              <a:t>Plan Cost: Example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26"/>
          <p:cNvSpPr txBox="1">
            <a:spLocks noGrp="1"/>
          </p:cNvSpPr>
          <p:nvPr>
            <p:ph type="body" idx="1"/>
          </p:nvPr>
        </p:nvSpPr>
        <p:spPr>
          <a:xfrm>
            <a:off x="304800" y="1691640"/>
            <a:ext cx="3962400" cy="4338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Determine what quality means for your project</a:t>
            </a:r>
            <a:endParaRPr dirty="0"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Determine how you will ensure quality</a:t>
            </a:r>
            <a:endParaRPr dirty="0"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26"/>
          <p:cNvSpPr txBox="1"/>
          <p:nvPr/>
        </p:nvSpPr>
        <p:spPr>
          <a:xfrm>
            <a:off x="304800" y="60912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Ensure your project produces quality outputs.</a:t>
            </a:r>
            <a:endParaRPr/>
          </a:p>
        </p:txBody>
      </p:sp>
      <p:sp>
        <p:nvSpPr>
          <p:cNvPr id="291" name="Google Shape;291;p26"/>
          <p:cNvSpPr txBox="1"/>
          <p:nvPr/>
        </p:nvSpPr>
        <p:spPr>
          <a:xfrm>
            <a:off x="4267200" y="1752599"/>
            <a:ext cx="4663500" cy="4110037"/>
          </a:xfrm>
          <a:prstGeom prst="rect">
            <a:avLst/>
          </a:prstGeom>
          <a:solidFill>
            <a:srgbClr val="FFE8CC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Examples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Quality means:</a:t>
            </a:r>
            <a:endParaRPr dirty="0"/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spelling/language errors</a:t>
            </a:r>
            <a:endParaRPr dirty="0"/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SimCity model works </a:t>
            </a:r>
            <a:endParaRPr dirty="0"/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The presentation is 7 minutes and free of defects</a:t>
            </a:r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Workmanship of model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we will ensure quality:</a:t>
            </a:r>
            <a:endParaRPr dirty="0"/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dependent document reviews</a:t>
            </a:r>
            <a:endParaRPr dirty="0"/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SimCity model testing</a:t>
            </a:r>
            <a:endParaRPr dirty="0"/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Review documents and products for consistency</a:t>
            </a:r>
            <a:endParaRPr dirty="0"/>
          </a:p>
        </p:txBody>
      </p:sp>
      <p:grpSp>
        <p:nvGrpSpPr>
          <p:cNvPr id="292" name="Google Shape;292;p26"/>
          <p:cNvGrpSpPr/>
          <p:nvPr/>
        </p:nvGrpSpPr>
        <p:grpSpPr>
          <a:xfrm>
            <a:off x="142240" y="152400"/>
            <a:ext cx="1762760" cy="1524000"/>
            <a:chOff x="6940550" y="1600200"/>
            <a:chExt cx="2203450" cy="1905000"/>
          </a:xfrm>
        </p:grpSpPr>
        <p:sp>
          <p:nvSpPr>
            <p:cNvPr id="293" name="Google Shape;293;p26"/>
            <p:cNvSpPr/>
            <p:nvPr/>
          </p:nvSpPr>
          <p:spPr>
            <a:xfrm>
              <a:off x="7315200" y="1600200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Calibri"/>
                <a:buNone/>
              </a:pPr>
              <a:r>
                <a:rPr lang="en-US" sz="20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Quality</a:t>
              </a:r>
              <a:endParaRPr/>
            </a:p>
          </p:txBody>
        </p:sp>
        <p:sp>
          <p:nvSpPr>
            <p:cNvPr id="294" name="Google Shape;294;p26"/>
            <p:cNvSpPr/>
            <p:nvPr/>
          </p:nvSpPr>
          <p:spPr>
            <a:xfrm>
              <a:off x="6940550" y="2286000"/>
              <a:ext cx="457200" cy="457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5" name="Google Shape;295;p26"/>
            <p:cNvSpPr/>
            <p:nvPr/>
          </p:nvSpPr>
          <p:spPr>
            <a:xfrm>
              <a:off x="8001000" y="3048000"/>
              <a:ext cx="457200" cy="457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96" name="Google Shape;296;p26"/>
          <p:cNvSpPr txBox="1">
            <a:spLocks noGrp="1"/>
          </p:cNvSpPr>
          <p:nvPr>
            <p:ph type="title"/>
          </p:nvPr>
        </p:nvSpPr>
        <p:spPr>
          <a:xfrm>
            <a:off x="1905000" y="76200"/>
            <a:ext cx="7010400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rPr>
              <a:t>Plan Quality - </a:t>
            </a:r>
            <a:r>
              <a:rPr lang="en-US"/>
              <a:t>“How?”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27"/>
          <p:cNvSpPr txBox="1">
            <a:spLocks noGrp="1"/>
          </p:cNvSpPr>
          <p:nvPr>
            <p:ph type="body" idx="1"/>
          </p:nvPr>
        </p:nvSpPr>
        <p:spPr>
          <a:xfrm>
            <a:off x="304800" y="1729469"/>
            <a:ext cx="8610600" cy="41379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Risks are uncertain future events that can affect your project</a:t>
            </a:r>
            <a:endParaRPr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 are two types of risks</a:t>
            </a:r>
            <a:endParaRPr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Threats have a negative impact on your project</a:t>
            </a:r>
            <a:endParaRPr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Opportunities have a positive impact on your project</a:t>
            </a:r>
            <a:endParaRPr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27"/>
          <p:cNvSpPr txBox="1"/>
          <p:nvPr/>
        </p:nvSpPr>
        <p:spPr>
          <a:xfrm>
            <a:off x="304800" y="60912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If you know about a risk, you can manage it.</a:t>
            </a:r>
            <a:endParaRPr/>
          </a:p>
        </p:txBody>
      </p:sp>
      <p:grpSp>
        <p:nvGrpSpPr>
          <p:cNvPr id="305" name="Google Shape;305;p27"/>
          <p:cNvGrpSpPr/>
          <p:nvPr/>
        </p:nvGrpSpPr>
        <p:grpSpPr>
          <a:xfrm>
            <a:off x="152400" y="76200"/>
            <a:ext cx="1600200" cy="1580871"/>
            <a:chOff x="0" y="4290211"/>
            <a:chExt cx="1905000" cy="1881989"/>
          </a:xfrm>
        </p:grpSpPr>
        <p:sp>
          <p:nvSpPr>
            <p:cNvPr id="306" name="Google Shape;306;p27"/>
            <p:cNvSpPr/>
            <p:nvPr/>
          </p:nvSpPr>
          <p:spPr>
            <a:xfrm>
              <a:off x="0" y="4343400"/>
              <a:ext cx="1828800" cy="18288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Calibri"/>
                <a:buNone/>
              </a:pPr>
              <a:r>
                <a:rPr lang="en-US" sz="20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Risk</a:t>
              </a:r>
              <a:endParaRPr/>
            </a:p>
          </p:txBody>
        </p:sp>
        <p:sp>
          <p:nvSpPr>
            <p:cNvPr id="307" name="Google Shape;307;p27"/>
            <p:cNvSpPr/>
            <p:nvPr/>
          </p:nvSpPr>
          <p:spPr>
            <a:xfrm>
              <a:off x="685800" y="4290211"/>
              <a:ext cx="457200" cy="457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8" name="Google Shape;308;p27"/>
            <p:cNvSpPr/>
            <p:nvPr/>
          </p:nvSpPr>
          <p:spPr>
            <a:xfrm>
              <a:off x="1447800" y="5026937"/>
              <a:ext cx="457200" cy="457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09" name="Google Shape;309;p27"/>
          <p:cNvSpPr txBox="1">
            <a:spLocks noGrp="1"/>
          </p:cNvSpPr>
          <p:nvPr>
            <p:ph type="title"/>
          </p:nvPr>
        </p:nvSpPr>
        <p:spPr>
          <a:xfrm>
            <a:off x="1688592" y="76200"/>
            <a:ext cx="7226808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rPr>
              <a:t>Plan Risk - more </a:t>
            </a:r>
            <a:r>
              <a:rPr lang="en-US"/>
              <a:t>“What?”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28"/>
          <p:cNvSpPr txBox="1"/>
          <p:nvPr/>
        </p:nvSpPr>
        <p:spPr>
          <a:xfrm>
            <a:off x="304800" y="6091535"/>
            <a:ext cx="8610600" cy="4616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Take initiative to reduce threats and increase opportunities!</a:t>
            </a:r>
            <a:endParaRPr/>
          </a:p>
        </p:txBody>
      </p:sp>
      <p:grpSp>
        <p:nvGrpSpPr>
          <p:cNvPr id="317" name="Google Shape;317;p28"/>
          <p:cNvGrpSpPr/>
          <p:nvPr/>
        </p:nvGrpSpPr>
        <p:grpSpPr>
          <a:xfrm>
            <a:off x="152400" y="76200"/>
            <a:ext cx="1600200" cy="1580871"/>
            <a:chOff x="0" y="4290211"/>
            <a:chExt cx="1905000" cy="1881989"/>
          </a:xfrm>
        </p:grpSpPr>
        <p:sp>
          <p:nvSpPr>
            <p:cNvPr id="318" name="Google Shape;318;p28"/>
            <p:cNvSpPr/>
            <p:nvPr/>
          </p:nvSpPr>
          <p:spPr>
            <a:xfrm>
              <a:off x="0" y="4343400"/>
              <a:ext cx="1828800" cy="18288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Calibri"/>
                <a:buNone/>
              </a:pPr>
              <a:r>
                <a:rPr lang="en-US" sz="20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Risk</a:t>
              </a:r>
              <a:endParaRPr/>
            </a:p>
          </p:txBody>
        </p:sp>
        <p:sp>
          <p:nvSpPr>
            <p:cNvPr id="319" name="Google Shape;319;p28"/>
            <p:cNvSpPr/>
            <p:nvPr/>
          </p:nvSpPr>
          <p:spPr>
            <a:xfrm>
              <a:off x="685800" y="4290211"/>
              <a:ext cx="457200" cy="457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0" name="Google Shape;320;p28"/>
            <p:cNvSpPr/>
            <p:nvPr/>
          </p:nvSpPr>
          <p:spPr>
            <a:xfrm>
              <a:off x="1447800" y="5026937"/>
              <a:ext cx="457200" cy="457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21" name="Google Shape;321;p28"/>
          <p:cNvGrpSpPr/>
          <p:nvPr/>
        </p:nvGrpSpPr>
        <p:grpSpPr>
          <a:xfrm>
            <a:off x="304800" y="1752600"/>
            <a:ext cx="8610600" cy="4114798"/>
            <a:chOff x="0" y="0"/>
            <a:chExt cx="8610600" cy="4114798"/>
          </a:xfrm>
        </p:grpSpPr>
        <p:sp>
          <p:nvSpPr>
            <p:cNvPr id="322" name="Google Shape;322;p28"/>
            <p:cNvSpPr/>
            <p:nvPr/>
          </p:nvSpPr>
          <p:spPr>
            <a:xfrm>
              <a:off x="3444240" y="0"/>
              <a:ext cx="5166360" cy="1285874"/>
            </a:xfrm>
            <a:prstGeom prst="rightArrow">
              <a:avLst>
                <a:gd name="adj1" fmla="val 75000"/>
                <a:gd name="adj2" fmla="val 50000"/>
              </a:avLst>
            </a:prstGeom>
            <a:solidFill>
              <a:srgbClr val="CADFCF">
                <a:alpha val="89803"/>
              </a:srgbClr>
            </a:solidFill>
            <a:ln w="25400" cap="flat" cmpd="sng">
              <a:solidFill>
                <a:srgbClr val="CADFCF">
                  <a:alpha val="89803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28"/>
            <p:cNvSpPr txBox="1"/>
            <p:nvPr/>
          </p:nvSpPr>
          <p:spPr>
            <a:xfrm>
              <a:off x="3444240" y="160734"/>
              <a:ext cx="4684157" cy="96440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t" anchorCtr="0">
              <a:noAutofit/>
            </a:bodyPr>
            <a:lstStyle/>
            <a:p>
              <a:pPr marL="228600" marR="0" lvl="1" indent="-2286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Char char="•"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Talk to others</a:t>
              </a:r>
              <a:endParaRPr/>
            </a:p>
            <a:p>
              <a:pPr marL="228600" marR="0" lvl="1" indent="-228600" algn="l" rtl="0">
                <a:lnSpc>
                  <a:spcPct val="9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Char char="•"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Make a list</a:t>
              </a:r>
              <a:endParaRPr/>
            </a:p>
          </p:txBody>
        </p:sp>
        <p:sp>
          <p:nvSpPr>
            <p:cNvPr id="324" name="Google Shape;324;p28"/>
            <p:cNvSpPr/>
            <p:nvPr/>
          </p:nvSpPr>
          <p:spPr>
            <a:xfrm>
              <a:off x="0" y="0"/>
              <a:ext cx="3444240" cy="1285874"/>
            </a:xfrm>
            <a:prstGeom prst="roundRect">
              <a:avLst>
                <a:gd name="adj" fmla="val 16667"/>
              </a:avLst>
            </a:prstGeom>
            <a:solidFill>
              <a:srgbClr val="00A24E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28"/>
            <p:cNvSpPr txBox="1"/>
            <p:nvPr/>
          </p:nvSpPr>
          <p:spPr>
            <a:xfrm>
              <a:off x="62771" y="62771"/>
              <a:ext cx="3318698" cy="11603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47650" tIns="123825" rIns="247650" bIns="1238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6500"/>
                <a:buFont typeface="Calibri"/>
                <a:buNone/>
              </a:pPr>
              <a:r>
                <a:rPr lang="en-US" sz="65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Identify</a:t>
              </a:r>
              <a:endParaRPr/>
            </a:p>
          </p:txBody>
        </p:sp>
        <p:sp>
          <p:nvSpPr>
            <p:cNvPr id="326" name="Google Shape;326;p28"/>
            <p:cNvSpPr/>
            <p:nvPr/>
          </p:nvSpPr>
          <p:spPr>
            <a:xfrm>
              <a:off x="3444240" y="1414462"/>
              <a:ext cx="5166360" cy="1285874"/>
            </a:xfrm>
            <a:prstGeom prst="rightArrow">
              <a:avLst>
                <a:gd name="adj1" fmla="val 75000"/>
                <a:gd name="adj2" fmla="val 50000"/>
              </a:avLst>
            </a:prstGeom>
            <a:solidFill>
              <a:srgbClr val="CADFCF">
                <a:alpha val="89803"/>
              </a:srgbClr>
            </a:solidFill>
            <a:ln w="25400" cap="flat" cmpd="sng">
              <a:solidFill>
                <a:srgbClr val="CADFCF">
                  <a:alpha val="89803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28"/>
            <p:cNvSpPr txBox="1"/>
            <p:nvPr/>
          </p:nvSpPr>
          <p:spPr>
            <a:xfrm>
              <a:off x="3444240" y="1575196"/>
              <a:ext cx="4684157" cy="96440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t" anchorCtr="0">
              <a:noAutofit/>
            </a:bodyPr>
            <a:lstStyle/>
            <a:p>
              <a:pPr marL="228600" marR="0" lvl="1" indent="-2286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Char char="•"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Probability – How likely is it to happen?</a:t>
              </a:r>
              <a:endParaRPr/>
            </a:p>
            <a:p>
              <a:pPr marL="228600" marR="0" lvl="1" indent="-228600" algn="l" rtl="0">
                <a:lnSpc>
                  <a:spcPct val="9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Char char="•"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Impact – How big of an effect will it have?</a:t>
              </a:r>
              <a:endParaRPr/>
            </a:p>
          </p:txBody>
        </p:sp>
        <p:sp>
          <p:nvSpPr>
            <p:cNvPr id="328" name="Google Shape;328;p28"/>
            <p:cNvSpPr/>
            <p:nvPr/>
          </p:nvSpPr>
          <p:spPr>
            <a:xfrm>
              <a:off x="0" y="1414462"/>
              <a:ext cx="3444240" cy="1285874"/>
            </a:xfrm>
            <a:prstGeom prst="roundRect">
              <a:avLst>
                <a:gd name="adj" fmla="val 16667"/>
              </a:avLst>
            </a:prstGeom>
            <a:solidFill>
              <a:srgbClr val="00A24E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28"/>
            <p:cNvSpPr txBox="1"/>
            <p:nvPr/>
          </p:nvSpPr>
          <p:spPr>
            <a:xfrm>
              <a:off x="62771" y="1477233"/>
              <a:ext cx="3318698" cy="11603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47650" tIns="123825" rIns="247650" bIns="1238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6500"/>
                <a:buFont typeface="Calibri"/>
                <a:buNone/>
              </a:pPr>
              <a:r>
                <a:rPr lang="en-US" sz="65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Assess</a:t>
              </a:r>
              <a:endParaRPr/>
            </a:p>
          </p:txBody>
        </p:sp>
        <p:sp>
          <p:nvSpPr>
            <p:cNvPr id="330" name="Google Shape;330;p28"/>
            <p:cNvSpPr/>
            <p:nvPr/>
          </p:nvSpPr>
          <p:spPr>
            <a:xfrm>
              <a:off x="3444240" y="2828924"/>
              <a:ext cx="5166360" cy="1285874"/>
            </a:xfrm>
            <a:prstGeom prst="rightArrow">
              <a:avLst>
                <a:gd name="adj1" fmla="val 75000"/>
                <a:gd name="adj2" fmla="val 50000"/>
              </a:avLst>
            </a:prstGeom>
            <a:solidFill>
              <a:srgbClr val="CADFCF">
                <a:alpha val="89803"/>
              </a:srgbClr>
            </a:solidFill>
            <a:ln w="25400" cap="flat" cmpd="sng">
              <a:solidFill>
                <a:srgbClr val="CADFCF">
                  <a:alpha val="89803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28"/>
            <p:cNvSpPr txBox="1"/>
            <p:nvPr/>
          </p:nvSpPr>
          <p:spPr>
            <a:xfrm>
              <a:off x="3444240" y="2989658"/>
              <a:ext cx="4684157" cy="96440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t" anchorCtr="0">
              <a:noAutofit/>
            </a:bodyPr>
            <a:lstStyle/>
            <a:p>
              <a:pPr marL="228600" marR="0" lvl="1" indent="-2286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Char char="•"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Include activities to change probability</a:t>
              </a:r>
              <a:endParaRPr/>
            </a:p>
            <a:p>
              <a:pPr marL="228600" marR="0" lvl="1" indent="-228600" algn="l" rtl="0">
                <a:lnSpc>
                  <a:spcPct val="9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Char char="•"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Include activities to change impact</a:t>
              </a:r>
              <a:endParaRPr/>
            </a:p>
            <a:p>
              <a:pPr marL="228600" marR="0" lvl="1" indent="-228600" algn="l" rtl="0">
                <a:lnSpc>
                  <a:spcPct val="9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Char char="•"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Include cost or time buffers</a:t>
              </a:r>
              <a:endParaRPr/>
            </a:p>
          </p:txBody>
        </p:sp>
        <p:sp>
          <p:nvSpPr>
            <p:cNvPr id="332" name="Google Shape;332;p28"/>
            <p:cNvSpPr/>
            <p:nvPr/>
          </p:nvSpPr>
          <p:spPr>
            <a:xfrm>
              <a:off x="0" y="2828924"/>
              <a:ext cx="3444240" cy="1285874"/>
            </a:xfrm>
            <a:prstGeom prst="roundRect">
              <a:avLst>
                <a:gd name="adj" fmla="val 16667"/>
              </a:avLst>
            </a:prstGeom>
            <a:solidFill>
              <a:srgbClr val="00A24E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28"/>
            <p:cNvSpPr txBox="1"/>
            <p:nvPr/>
          </p:nvSpPr>
          <p:spPr>
            <a:xfrm>
              <a:off x="62771" y="2891695"/>
              <a:ext cx="3318698" cy="11603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47650" tIns="123825" rIns="247650" bIns="1238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6500"/>
                <a:buFont typeface="Calibri"/>
                <a:buNone/>
              </a:pPr>
              <a:r>
                <a:rPr lang="en-US" sz="65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Plan</a:t>
              </a:r>
              <a:endParaRPr/>
            </a:p>
          </p:txBody>
        </p:sp>
      </p:grpSp>
      <p:sp>
        <p:nvSpPr>
          <p:cNvPr id="334" name="Google Shape;334;p28"/>
          <p:cNvSpPr txBox="1">
            <a:spLocks noGrp="1"/>
          </p:cNvSpPr>
          <p:nvPr>
            <p:ph type="title"/>
          </p:nvPr>
        </p:nvSpPr>
        <p:spPr>
          <a:xfrm>
            <a:off x="1688592" y="76200"/>
            <a:ext cx="7226808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rPr>
              <a:t>Plan Risk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29"/>
          <p:cNvSpPr txBox="1"/>
          <p:nvPr/>
        </p:nvSpPr>
        <p:spPr>
          <a:xfrm>
            <a:off x="304799" y="60912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Be proactive – stop problems before they happen!</a:t>
            </a:r>
            <a:endParaRPr/>
          </a:p>
        </p:txBody>
      </p:sp>
      <p:graphicFrame>
        <p:nvGraphicFramePr>
          <p:cNvPr id="342" name="Google Shape;342;p29"/>
          <p:cNvGraphicFramePr/>
          <p:nvPr>
            <p:extLst>
              <p:ext uri="{D42A27DB-BD31-4B8C-83A1-F6EECF244321}">
                <p14:modId xmlns:p14="http://schemas.microsoft.com/office/powerpoint/2010/main" val="3866931028"/>
              </p:ext>
            </p:extLst>
          </p:nvPr>
        </p:nvGraphicFramePr>
        <p:xfrm>
          <a:off x="304799" y="1905000"/>
          <a:ext cx="8535450" cy="3962425"/>
        </p:xfrm>
        <a:graphic>
          <a:graphicData uri="http://schemas.openxmlformats.org/drawingml/2006/table">
            <a:tbl>
              <a:tblPr firstRow="1" bandRow="1">
                <a:noFill/>
                <a:tableStyleId>{53BCF075-E9B0-4541-A247-EBB81BE3124D}</a:tableStyleId>
              </a:tblPr>
              <a:tblGrid>
                <a:gridCol w="1779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90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Risk</a:t>
                      </a:r>
                      <a:endParaRPr sz="1800" dirty="0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Probability</a:t>
                      </a:r>
                      <a:endParaRPr sz="1800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Impact</a:t>
                      </a:r>
                      <a:endParaRPr sz="1800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Owner</a:t>
                      </a:r>
                      <a:endParaRPr sz="1800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Action Plan</a:t>
                      </a:r>
                      <a:endParaRPr sz="1800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26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SimCity does not work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Medium</a:t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High</a:t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Bob</a:t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Obtain</a:t>
                      </a:r>
                      <a:r>
                        <a:rPr lang="en-US" sz="1800" baseline="0" dirty="0"/>
                        <a:t> and expert</a:t>
                      </a:r>
                      <a:endParaRPr sz="1800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26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aseline="0" dirty="0"/>
                        <a:t>Content for Presentation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High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Med</a:t>
                      </a:r>
                      <a:endParaRPr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Joe</a:t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Review</a:t>
                      </a:r>
                      <a:r>
                        <a:rPr lang="en-US" sz="1800" baseline="0" dirty="0"/>
                        <a:t> a prototype</a:t>
                      </a:r>
                      <a:endParaRPr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26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City</a:t>
                      </a:r>
                      <a:r>
                        <a:rPr lang="en-US" sz="1800" baseline="0" dirty="0"/>
                        <a:t> design is not practical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Medium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Med</a:t>
                      </a:r>
                      <a:endParaRPr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Bob</a:t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Review</a:t>
                      </a:r>
                      <a:r>
                        <a:rPr lang="en-US" sz="1800" baseline="0" dirty="0"/>
                        <a:t> existing technology</a:t>
                      </a:r>
                      <a:endParaRPr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26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Mentor</a:t>
                      </a:r>
                      <a:r>
                        <a:rPr lang="en-US" sz="1800" baseline="0" dirty="0"/>
                        <a:t> busy in work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Medium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Med</a:t>
                      </a:r>
                      <a:endParaRPr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Jane</a:t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Identify additional</a:t>
                      </a:r>
                      <a:r>
                        <a:rPr lang="en-US" sz="1800" baseline="0" dirty="0"/>
                        <a:t> mentors, talk to other teams</a:t>
                      </a:r>
                      <a:endParaRPr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26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Judges</a:t>
                      </a:r>
                      <a:r>
                        <a:rPr lang="en-US" sz="1800" baseline="0" dirty="0"/>
                        <a:t> do not like deliverables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Low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High</a:t>
                      </a:r>
                      <a:endParaRPr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Joe</a:t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Discuss</a:t>
                      </a:r>
                      <a:r>
                        <a:rPr lang="en-US" sz="1800" baseline="0" dirty="0"/>
                        <a:t> approach with other team leaders</a:t>
                      </a:r>
                      <a:endParaRPr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343" name="Google Shape;343;p29"/>
          <p:cNvGrpSpPr/>
          <p:nvPr/>
        </p:nvGrpSpPr>
        <p:grpSpPr>
          <a:xfrm>
            <a:off x="152400" y="76200"/>
            <a:ext cx="1600200" cy="1580871"/>
            <a:chOff x="0" y="4290211"/>
            <a:chExt cx="1905000" cy="1881989"/>
          </a:xfrm>
        </p:grpSpPr>
        <p:sp>
          <p:nvSpPr>
            <p:cNvPr id="344" name="Google Shape;344;p29"/>
            <p:cNvSpPr/>
            <p:nvPr/>
          </p:nvSpPr>
          <p:spPr>
            <a:xfrm>
              <a:off x="0" y="4343400"/>
              <a:ext cx="1828800" cy="18288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Calibri"/>
                <a:buNone/>
              </a:pPr>
              <a:r>
                <a:rPr lang="en-US" sz="20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Risk</a:t>
              </a:r>
              <a:endParaRPr/>
            </a:p>
          </p:txBody>
        </p:sp>
        <p:sp>
          <p:nvSpPr>
            <p:cNvPr id="345" name="Google Shape;345;p29"/>
            <p:cNvSpPr/>
            <p:nvPr/>
          </p:nvSpPr>
          <p:spPr>
            <a:xfrm>
              <a:off x="685800" y="4290211"/>
              <a:ext cx="457200" cy="457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6" name="Google Shape;346;p29"/>
            <p:cNvSpPr/>
            <p:nvPr/>
          </p:nvSpPr>
          <p:spPr>
            <a:xfrm>
              <a:off x="1447800" y="5026937"/>
              <a:ext cx="457200" cy="457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47" name="Google Shape;347;p29"/>
          <p:cNvSpPr txBox="1">
            <a:spLocks noGrp="1"/>
          </p:cNvSpPr>
          <p:nvPr>
            <p:ph type="title"/>
          </p:nvPr>
        </p:nvSpPr>
        <p:spPr>
          <a:xfrm>
            <a:off x="1688592" y="76200"/>
            <a:ext cx="7226808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rPr>
              <a:t>Plan Risk: Example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30"/>
          <p:cNvSpPr txBox="1">
            <a:spLocks noGrp="1"/>
          </p:cNvSpPr>
          <p:nvPr>
            <p:ph type="body" idx="1"/>
          </p:nvPr>
        </p:nvSpPr>
        <p:spPr>
          <a:xfrm>
            <a:off x="304799" y="1905000"/>
            <a:ext cx="3886201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Determine what goods and services you need</a:t>
            </a:r>
            <a:endParaRPr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Determine how you will acquire them</a:t>
            </a:r>
            <a:endParaRPr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30"/>
          <p:cNvSpPr txBox="1"/>
          <p:nvPr/>
        </p:nvSpPr>
        <p:spPr>
          <a:xfrm>
            <a:off x="304800" y="6091535"/>
            <a:ext cx="8610600" cy="4616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Have what you need at the time that you need it.</a:t>
            </a:r>
            <a:endParaRPr/>
          </a:p>
        </p:txBody>
      </p:sp>
      <p:grpSp>
        <p:nvGrpSpPr>
          <p:cNvPr id="356" name="Google Shape;356;p30"/>
          <p:cNvGrpSpPr/>
          <p:nvPr/>
        </p:nvGrpSpPr>
        <p:grpSpPr>
          <a:xfrm>
            <a:off x="63062" y="76200"/>
            <a:ext cx="1994338" cy="1752600"/>
            <a:chOff x="2400300" y="3962400"/>
            <a:chExt cx="2514600" cy="2209800"/>
          </a:xfrm>
        </p:grpSpPr>
        <p:sp>
          <p:nvSpPr>
            <p:cNvPr id="357" name="Google Shape;357;p30"/>
            <p:cNvSpPr/>
            <p:nvPr/>
          </p:nvSpPr>
          <p:spPr>
            <a:xfrm>
              <a:off x="3429000" y="3962400"/>
              <a:ext cx="457200" cy="457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8" name="Google Shape;358;p30"/>
            <p:cNvSpPr/>
            <p:nvPr/>
          </p:nvSpPr>
          <p:spPr>
            <a:xfrm>
              <a:off x="2400300" y="5026937"/>
              <a:ext cx="457200" cy="457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9" name="Google Shape;359;p30"/>
            <p:cNvSpPr/>
            <p:nvPr/>
          </p:nvSpPr>
          <p:spPr>
            <a:xfrm>
              <a:off x="4457700" y="5029200"/>
              <a:ext cx="457200" cy="457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0" name="Google Shape;360;p30"/>
            <p:cNvSpPr/>
            <p:nvPr/>
          </p:nvSpPr>
          <p:spPr>
            <a:xfrm>
              <a:off x="2743200" y="4343400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Calibri"/>
                <a:buNone/>
              </a:pPr>
              <a:r>
                <a:rPr lang="en-US"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Purchasing</a:t>
              </a:r>
              <a:endParaRPr/>
            </a:p>
          </p:txBody>
        </p:sp>
      </p:grpSp>
      <p:sp>
        <p:nvSpPr>
          <p:cNvPr id="361" name="Google Shape;361;p30"/>
          <p:cNvSpPr txBox="1"/>
          <p:nvPr/>
        </p:nvSpPr>
        <p:spPr>
          <a:xfrm>
            <a:off x="4191000" y="1856125"/>
            <a:ext cx="4419600" cy="3949200"/>
          </a:xfrm>
          <a:prstGeom prst="rect">
            <a:avLst/>
          </a:prstGeom>
          <a:solidFill>
            <a:srgbClr val="FFE8CC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Examples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you need:</a:t>
            </a:r>
            <a:endParaRPr/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Model material</a:t>
            </a:r>
            <a:endParaRPr/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endParaRPr/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Software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Experts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5875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to acquire:</a:t>
            </a:r>
            <a:endParaRPr/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Stores</a:t>
            </a:r>
            <a:endParaRPr/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On-line</a:t>
            </a:r>
            <a:endParaRPr/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School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Volunteer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p30"/>
          <p:cNvSpPr txBox="1">
            <a:spLocks noGrp="1"/>
          </p:cNvSpPr>
          <p:nvPr>
            <p:ph type="title"/>
          </p:nvPr>
        </p:nvSpPr>
        <p:spPr>
          <a:xfrm>
            <a:off x="1857704" y="76200"/>
            <a:ext cx="7057696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rPr>
              <a:t>Plan Purchasing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32"/>
          <p:cNvSpPr txBox="1">
            <a:spLocks noGrp="1"/>
          </p:cNvSpPr>
          <p:nvPr>
            <p:ph type="body" idx="1"/>
          </p:nvPr>
        </p:nvSpPr>
        <p:spPr>
          <a:xfrm>
            <a:off x="304800" y="1752600"/>
            <a:ext cx="86106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6543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Acquire your project team</a:t>
            </a:r>
            <a:endParaRPr sz="2400"/>
          </a:p>
          <a:p>
            <a:pPr marL="285750" marR="0" lvl="0" indent="-113029" algn="l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65430" algn="l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Assign your project team members to roles</a:t>
            </a:r>
            <a:endParaRPr sz="2400"/>
          </a:p>
          <a:p>
            <a:pPr marL="285750" marR="0" lvl="0" indent="-113029" algn="l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65430" algn="l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Assign your project team members to activities</a:t>
            </a:r>
            <a:endParaRPr sz="2400"/>
          </a:p>
          <a:p>
            <a:pPr marL="285750" marR="0" lvl="0" indent="-113029" algn="l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65430" algn="l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Train your project team</a:t>
            </a:r>
            <a:endParaRPr sz="2400"/>
          </a:p>
          <a:p>
            <a:pPr marL="285750" marR="0" lvl="0" indent="-113029" algn="l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65430" algn="l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Determine how you will motivate and reward your team</a:t>
            </a:r>
            <a:endParaRPr sz="2400"/>
          </a:p>
          <a:p>
            <a:pPr marL="342900" marR="0" lvl="0" indent="-170180" algn="l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3" name="Google Shape;383;p32"/>
          <p:cNvSpPr txBox="1"/>
          <p:nvPr/>
        </p:nvSpPr>
        <p:spPr>
          <a:xfrm>
            <a:off x="304800" y="6015335"/>
            <a:ext cx="8610600" cy="4616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rPr lang="en-US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Fill-in the Resources section of the Project Plan.</a:t>
            </a:r>
            <a:endParaRPr dirty="0"/>
          </a:p>
        </p:txBody>
      </p:sp>
      <p:grpSp>
        <p:nvGrpSpPr>
          <p:cNvPr id="384" name="Google Shape;384;p32"/>
          <p:cNvGrpSpPr/>
          <p:nvPr/>
        </p:nvGrpSpPr>
        <p:grpSpPr>
          <a:xfrm>
            <a:off x="136963" y="76200"/>
            <a:ext cx="1743456" cy="1676400"/>
            <a:chOff x="4495800" y="4267200"/>
            <a:chExt cx="1981200" cy="1905000"/>
          </a:xfrm>
        </p:grpSpPr>
        <p:sp>
          <p:nvSpPr>
            <p:cNvPr id="385" name="Google Shape;385;p32"/>
            <p:cNvSpPr/>
            <p:nvPr/>
          </p:nvSpPr>
          <p:spPr>
            <a:xfrm>
              <a:off x="4572000" y="4343400"/>
              <a:ext cx="18288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Calibri"/>
                <a:buNone/>
              </a:pPr>
              <a:r>
                <a:rPr lang="en-US" sz="20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People</a:t>
              </a:r>
              <a:endParaRPr/>
            </a:p>
          </p:txBody>
        </p:sp>
        <p:sp>
          <p:nvSpPr>
            <p:cNvPr id="386" name="Google Shape;386;p32"/>
            <p:cNvSpPr/>
            <p:nvPr/>
          </p:nvSpPr>
          <p:spPr>
            <a:xfrm>
              <a:off x="5257800" y="4267200"/>
              <a:ext cx="457200" cy="457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7" name="Google Shape;387;p32"/>
            <p:cNvSpPr/>
            <p:nvPr/>
          </p:nvSpPr>
          <p:spPr>
            <a:xfrm>
              <a:off x="6019800" y="5029200"/>
              <a:ext cx="457200" cy="457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8" name="Google Shape;388;p32"/>
            <p:cNvSpPr/>
            <p:nvPr/>
          </p:nvSpPr>
          <p:spPr>
            <a:xfrm>
              <a:off x="4495800" y="5034104"/>
              <a:ext cx="457200" cy="457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89" name="Google Shape;389;p32"/>
          <p:cNvSpPr txBox="1">
            <a:spLocks noGrp="1"/>
          </p:cNvSpPr>
          <p:nvPr>
            <p:ph type="title"/>
          </p:nvPr>
        </p:nvSpPr>
        <p:spPr>
          <a:xfrm>
            <a:off x="1813362" y="76200"/>
            <a:ext cx="7102037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rPr>
              <a:t>Plan People - </a:t>
            </a:r>
            <a:r>
              <a:rPr lang="en-US"/>
              <a:t>“Who?”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304800" y="914400"/>
            <a:ext cx="8610600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accent1"/>
                </a:solidFill>
              </a:rPr>
              <a:t>Project Plan Deliverable - 10 Points</a:t>
            </a:r>
            <a:endParaRPr sz="3600" b="1" dirty="0">
              <a:solidFill>
                <a:schemeClr val="accent1"/>
              </a:solidFill>
            </a:endParaRPr>
          </a:p>
          <a:p>
            <a:pPr marL="457200" marR="0" lvl="0" indent="-381000" algn="l" rtl="0"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r>
              <a:rPr lang="en-US" sz="2400" dirty="0"/>
              <a:t>Set Goals</a:t>
            </a:r>
            <a:endParaRPr sz="2400" dirty="0"/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 dirty="0"/>
              <a:t>Develop a schedule</a:t>
            </a:r>
            <a:endParaRPr sz="2400" dirty="0"/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 dirty="0"/>
              <a:t>Check-in and Report</a:t>
            </a:r>
            <a:endParaRPr sz="2400" dirty="0"/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 dirty="0"/>
              <a:t>Reflect and share what you have learned</a:t>
            </a:r>
            <a:endParaRPr sz="2400" dirty="0"/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 dirty="0"/>
              <a:t>More important! Plan how you will earn the other points</a:t>
            </a:r>
            <a:endParaRPr sz="2400" dirty="0"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400" b="0" i="0" u="none" strike="noStrike" cap="none" dirty="0">
              <a:solidFill>
                <a:srgbClr val="3333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rgbClr val="3333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dirty="0">
                <a:solidFill>
                  <a:srgbClr val="3333FF"/>
                </a:solidFill>
              </a:rPr>
              <a:t>For More information go to the Program Handbook p. 42:</a:t>
            </a:r>
            <a:endParaRPr sz="2400" dirty="0">
              <a:solidFill>
                <a:srgbClr val="3333FF"/>
              </a:solidFill>
            </a:endParaRPr>
          </a:p>
          <a:p>
            <a:pPr marL="342900" lvl="0" indent="-190500">
              <a:spcBef>
                <a:spcPts val="480"/>
              </a:spcBef>
              <a:buSzPts val="2400"/>
              <a:buNone/>
            </a:pPr>
            <a:r>
              <a:rPr lang="en-US" sz="2400" dirty="0">
                <a:hlinkClick r:id="rId3"/>
              </a:rPr>
              <a:t>https://futurecity.org/2019-2020-future-city-program-handbook</a:t>
            </a:r>
            <a:endParaRPr sz="2400" dirty="0">
              <a:solidFill>
                <a:srgbClr val="3333FF"/>
              </a:solidFill>
            </a:endParaRPr>
          </a:p>
        </p:txBody>
      </p:sp>
      <p:sp>
        <p:nvSpPr>
          <p:cNvPr id="100" name="Google Shape;100;p14"/>
          <p:cNvSpPr txBox="1"/>
          <p:nvPr/>
        </p:nvSpPr>
        <p:spPr>
          <a:xfrm>
            <a:off x="266700" y="5569800"/>
            <a:ext cx="8610600" cy="831000"/>
          </a:xfrm>
          <a:prstGeom prst="rect">
            <a:avLst/>
          </a:prstGeom>
          <a:solidFill>
            <a:srgbClr val="007AC3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None/>
              <a:defRPr sz="2400" b="1">
                <a:solidFill>
                  <a:schemeClr val="lt1"/>
                </a:solidFill>
                <a:latin typeface="Calibri"/>
                <a:ea typeface="Calibri"/>
                <a:cs typeface="Calibri"/>
              </a:defRPr>
            </a:lvl1pPr>
          </a:lstStyle>
          <a:p>
            <a:r>
              <a:rPr lang="en-US" dirty="0"/>
              <a:t>Planning can help you to achieve all your goals</a:t>
            </a:r>
            <a:endParaRPr dirty="0"/>
          </a:p>
        </p:txBody>
      </p:sp>
      <p:pic>
        <p:nvPicPr>
          <p:cNvPr id="101" name="Google Shape;101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92475" y="40825"/>
            <a:ext cx="2949975" cy="70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33"/>
          <p:cNvSpPr txBox="1"/>
          <p:nvPr/>
        </p:nvSpPr>
        <p:spPr>
          <a:xfrm>
            <a:off x="275705" y="5835005"/>
            <a:ext cx="8610600" cy="4616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Organize your team for roles and activities.</a:t>
            </a:r>
            <a:endParaRPr/>
          </a:p>
        </p:txBody>
      </p:sp>
      <p:sp>
        <p:nvSpPr>
          <p:cNvPr id="397" name="Google Shape;397;p33"/>
          <p:cNvSpPr txBox="1"/>
          <p:nvPr/>
        </p:nvSpPr>
        <p:spPr>
          <a:xfrm>
            <a:off x="4495800" y="1447800"/>
            <a:ext cx="4495799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Responsibility Assignment Matrix</a:t>
            </a:r>
            <a:endParaRPr/>
          </a:p>
        </p:txBody>
      </p:sp>
      <p:graphicFrame>
        <p:nvGraphicFramePr>
          <p:cNvPr id="398" name="Google Shape;398;p33"/>
          <p:cNvGraphicFramePr/>
          <p:nvPr/>
        </p:nvGraphicFramePr>
        <p:xfrm>
          <a:off x="4205001" y="1909470"/>
          <a:ext cx="4786600" cy="3195075"/>
        </p:xfrm>
        <a:graphic>
          <a:graphicData uri="http://schemas.openxmlformats.org/drawingml/2006/table">
            <a:tbl>
              <a:tblPr firstRow="1" bandRow="1">
                <a:noFill/>
                <a:tableStyleId>{53BCF075-E9B0-4541-A247-EBB81BE3124D}</a:tableStyleId>
              </a:tblPr>
              <a:tblGrid>
                <a:gridCol w="1541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1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0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0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35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1250">
                <a:tc row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Activity</a:t>
                      </a:r>
                      <a:endParaRPr/>
                    </a:p>
                  </a:txBody>
                  <a:tcPr marL="91450" marR="91450" marT="45725" marB="45725"/>
                </a:tc>
                <a:tc gridSpan="4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Team Members</a:t>
                      </a:r>
                      <a:endParaRPr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2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Joe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Bob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Jane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Betty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2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Essay</a:t>
                      </a:r>
                      <a:endParaRPr sz="20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P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2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Plan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P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2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Design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P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2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Model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P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S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75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Presentation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P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99" name="Google Shape;399;p33"/>
          <p:cNvSpPr txBox="1"/>
          <p:nvPr/>
        </p:nvSpPr>
        <p:spPr>
          <a:xfrm>
            <a:off x="4501342" y="5040060"/>
            <a:ext cx="3238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P=Primary Responsibility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S=Secondary Responsibility</a:t>
            </a:r>
            <a:endParaRPr/>
          </a:p>
        </p:txBody>
      </p:sp>
      <p:grpSp>
        <p:nvGrpSpPr>
          <p:cNvPr id="400" name="Google Shape;400;p33"/>
          <p:cNvGrpSpPr/>
          <p:nvPr/>
        </p:nvGrpSpPr>
        <p:grpSpPr>
          <a:xfrm>
            <a:off x="375773" y="2816801"/>
            <a:ext cx="3504729" cy="1239977"/>
            <a:chOff x="235" y="439022"/>
            <a:chExt cx="3504729" cy="1239977"/>
          </a:xfrm>
        </p:grpSpPr>
        <p:sp>
          <p:nvSpPr>
            <p:cNvPr id="401" name="Google Shape;401;p33"/>
            <p:cNvSpPr/>
            <p:nvPr/>
          </p:nvSpPr>
          <p:spPr>
            <a:xfrm>
              <a:off x="1752600" y="951409"/>
              <a:ext cx="1239977" cy="215202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w="25400" cap="flat" cmpd="sng">
              <a:solidFill>
                <a:srgbClr val="00609A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402" name="Google Shape;402;p33"/>
            <p:cNvSpPr/>
            <p:nvPr/>
          </p:nvSpPr>
          <p:spPr>
            <a:xfrm>
              <a:off x="1706880" y="951409"/>
              <a:ext cx="91440" cy="215202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25400" cap="flat" cmpd="sng">
              <a:solidFill>
                <a:srgbClr val="00609A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403" name="Google Shape;403;p33"/>
            <p:cNvSpPr/>
            <p:nvPr/>
          </p:nvSpPr>
          <p:spPr>
            <a:xfrm>
              <a:off x="512622" y="951409"/>
              <a:ext cx="1239977" cy="215202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w="25400" cap="flat" cmpd="sng">
              <a:solidFill>
                <a:srgbClr val="00609A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404" name="Google Shape;404;p33"/>
            <p:cNvSpPr/>
            <p:nvPr/>
          </p:nvSpPr>
          <p:spPr>
            <a:xfrm>
              <a:off x="1240212" y="439022"/>
              <a:ext cx="1024774" cy="512387"/>
            </a:xfrm>
            <a:prstGeom prst="rect">
              <a:avLst/>
            </a:prstGeom>
            <a:solidFill>
              <a:srgbClr val="0079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33"/>
            <p:cNvSpPr txBox="1"/>
            <p:nvPr/>
          </p:nvSpPr>
          <p:spPr>
            <a:xfrm>
              <a:off x="1240212" y="439022"/>
              <a:ext cx="1024774" cy="5123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0950" tIns="20950" rIns="20950" bIns="209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300"/>
                <a:buFont typeface="Calibri"/>
                <a:buNone/>
              </a:pPr>
              <a:r>
                <a:rPr lang="en-US" sz="33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Joe</a:t>
              </a:r>
              <a:endParaRPr/>
            </a:p>
          </p:txBody>
        </p:sp>
        <p:sp>
          <p:nvSpPr>
            <p:cNvPr id="406" name="Google Shape;406;p33"/>
            <p:cNvSpPr/>
            <p:nvPr/>
          </p:nvSpPr>
          <p:spPr>
            <a:xfrm>
              <a:off x="235" y="1166612"/>
              <a:ext cx="1024774" cy="512387"/>
            </a:xfrm>
            <a:prstGeom prst="rect">
              <a:avLst/>
            </a:prstGeom>
            <a:solidFill>
              <a:srgbClr val="0079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33"/>
            <p:cNvSpPr txBox="1"/>
            <p:nvPr/>
          </p:nvSpPr>
          <p:spPr>
            <a:xfrm>
              <a:off x="235" y="1166612"/>
              <a:ext cx="1024774" cy="5123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0950" tIns="20950" rIns="20950" bIns="209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300"/>
                <a:buFont typeface="Calibri"/>
                <a:buNone/>
              </a:pPr>
              <a:r>
                <a:rPr lang="en-US" sz="33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Bob</a:t>
              </a:r>
              <a:endParaRPr/>
            </a:p>
          </p:txBody>
        </p:sp>
        <p:sp>
          <p:nvSpPr>
            <p:cNvPr id="408" name="Google Shape;408;p33"/>
            <p:cNvSpPr/>
            <p:nvPr/>
          </p:nvSpPr>
          <p:spPr>
            <a:xfrm>
              <a:off x="1240212" y="1166612"/>
              <a:ext cx="1024774" cy="512387"/>
            </a:xfrm>
            <a:prstGeom prst="rect">
              <a:avLst/>
            </a:prstGeom>
            <a:solidFill>
              <a:srgbClr val="0079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33"/>
            <p:cNvSpPr txBox="1"/>
            <p:nvPr/>
          </p:nvSpPr>
          <p:spPr>
            <a:xfrm>
              <a:off x="1240212" y="1166612"/>
              <a:ext cx="1024774" cy="5123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0950" tIns="20950" rIns="20950" bIns="209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300"/>
                <a:buFont typeface="Calibri"/>
                <a:buNone/>
              </a:pPr>
              <a:r>
                <a:rPr lang="en-US" sz="33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Jane</a:t>
              </a:r>
              <a:endParaRPr/>
            </a:p>
          </p:txBody>
        </p:sp>
        <p:sp>
          <p:nvSpPr>
            <p:cNvPr id="410" name="Google Shape;410;p33"/>
            <p:cNvSpPr/>
            <p:nvPr/>
          </p:nvSpPr>
          <p:spPr>
            <a:xfrm>
              <a:off x="2480190" y="1166612"/>
              <a:ext cx="1024774" cy="512387"/>
            </a:xfrm>
            <a:prstGeom prst="rect">
              <a:avLst/>
            </a:prstGeom>
            <a:solidFill>
              <a:srgbClr val="0079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33"/>
            <p:cNvSpPr txBox="1"/>
            <p:nvPr/>
          </p:nvSpPr>
          <p:spPr>
            <a:xfrm>
              <a:off x="2480190" y="1166612"/>
              <a:ext cx="1024774" cy="5123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0950" tIns="20950" rIns="20950" bIns="209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300"/>
                <a:buFont typeface="Calibri"/>
                <a:buNone/>
              </a:pPr>
              <a:r>
                <a:rPr lang="en-US" sz="33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Betty</a:t>
              </a:r>
              <a:endParaRPr/>
            </a:p>
          </p:txBody>
        </p:sp>
      </p:grpSp>
      <p:sp>
        <p:nvSpPr>
          <p:cNvPr id="412" name="Google Shape;412;p33"/>
          <p:cNvSpPr txBox="1"/>
          <p:nvPr/>
        </p:nvSpPr>
        <p:spPr>
          <a:xfrm>
            <a:off x="375539" y="1900535"/>
            <a:ext cx="35052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Organization Chart</a:t>
            </a:r>
            <a:endParaRPr/>
          </a:p>
        </p:txBody>
      </p:sp>
      <p:sp>
        <p:nvSpPr>
          <p:cNvPr id="413" name="Google Shape;413;p33"/>
          <p:cNvSpPr txBox="1">
            <a:spLocks noGrp="1"/>
          </p:cNvSpPr>
          <p:nvPr>
            <p:ph type="title"/>
          </p:nvPr>
        </p:nvSpPr>
        <p:spPr>
          <a:xfrm>
            <a:off x="1813362" y="76200"/>
            <a:ext cx="7102037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rPr>
              <a:t>Plan People: Example</a:t>
            </a:r>
            <a:endParaRPr/>
          </a:p>
        </p:txBody>
      </p:sp>
      <p:grpSp>
        <p:nvGrpSpPr>
          <p:cNvPr id="414" name="Google Shape;414;p33"/>
          <p:cNvGrpSpPr/>
          <p:nvPr/>
        </p:nvGrpSpPr>
        <p:grpSpPr>
          <a:xfrm>
            <a:off x="136963" y="76200"/>
            <a:ext cx="1743456" cy="1676400"/>
            <a:chOff x="4495800" y="4267200"/>
            <a:chExt cx="1981200" cy="1905000"/>
          </a:xfrm>
        </p:grpSpPr>
        <p:sp>
          <p:nvSpPr>
            <p:cNvPr id="415" name="Google Shape;415;p33"/>
            <p:cNvSpPr/>
            <p:nvPr/>
          </p:nvSpPr>
          <p:spPr>
            <a:xfrm>
              <a:off x="4572000" y="4343400"/>
              <a:ext cx="18288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Calibri"/>
                <a:buNone/>
              </a:pPr>
              <a:r>
                <a:rPr lang="en-US" sz="20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People</a:t>
              </a:r>
              <a:endParaRPr/>
            </a:p>
          </p:txBody>
        </p:sp>
        <p:sp>
          <p:nvSpPr>
            <p:cNvPr id="416" name="Google Shape;416;p33"/>
            <p:cNvSpPr/>
            <p:nvPr/>
          </p:nvSpPr>
          <p:spPr>
            <a:xfrm>
              <a:off x="5257800" y="4267200"/>
              <a:ext cx="457200" cy="457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7" name="Google Shape;417;p33"/>
            <p:cNvSpPr/>
            <p:nvPr/>
          </p:nvSpPr>
          <p:spPr>
            <a:xfrm>
              <a:off x="6019800" y="5029200"/>
              <a:ext cx="457200" cy="457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8" name="Google Shape;418;p33"/>
            <p:cNvSpPr/>
            <p:nvPr/>
          </p:nvSpPr>
          <p:spPr>
            <a:xfrm>
              <a:off x="4495800" y="5034104"/>
              <a:ext cx="457200" cy="457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34"/>
          <p:cNvSpPr txBox="1">
            <a:spLocks noGrp="1"/>
          </p:cNvSpPr>
          <p:nvPr>
            <p:ph type="body" idx="1"/>
          </p:nvPr>
        </p:nvSpPr>
        <p:spPr>
          <a:xfrm>
            <a:off x="304800" y="2133600"/>
            <a:ext cx="5181600" cy="3809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Char char="•"/>
            </a:pPr>
            <a:r>
              <a:rPr lang="en-US" sz="2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Communication is essential for project success</a:t>
            </a:r>
            <a:endParaRPr/>
          </a:p>
          <a:p>
            <a:pPr marL="342900" marR="0" lvl="0" indent="-15494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None/>
            </a:pPr>
            <a:endParaRPr sz="296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Char char="•"/>
            </a:pPr>
            <a:r>
              <a:rPr lang="en-US" sz="2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Poor communication can cause: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Misunderstandings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Wasted time and effort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Low project team morale</a:t>
            </a:r>
            <a:endParaRPr/>
          </a:p>
          <a:p>
            <a:pPr marL="742950" marR="0" lvl="1" indent="-121284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endParaRPr sz="259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121284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endParaRPr sz="259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5494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None/>
            </a:pPr>
            <a:endParaRPr sz="296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5494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None/>
            </a:pPr>
            <a:endParaRPr sz="296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5494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None/>
            </a:pPr>
            <a:endParaRPr sz="296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5" name="Google Shape;425;p34"/>
          <p:cNvSpPr/>
          <p:nvPr/>
        </p:nvSpPr>
        <p:spPr>
          <a:xfrm>
            <a:off x="318052" y="6023113"/>
            <a:ext cx="8587409" cy="5300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n-US" sz="2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90% of a project manager’s time is spent communicating.</a:t>
            </a:r>
            <a:endParaRPr/>
          </a:p>
        </p:txBody>
      </p:sp>
      <p:grpSp>
        <p:nvGrpSpPr>
          <p:cNvPr id="426" name="Google Shape;426;p34"/>
          <p:cNvGrpSpPr/>
          <p:nvPr/>
        </p:nvGrpSpPr>
        <p:grpSpPr>
          <a:xfrm>
            <a:off x="76200" y="42779"/>
            <a:ext cx="2057400" cy="1938421"/>
            <a:chOff x="6057900" y="3962400"/>
            <a:chExt cx="2345436" cy="2209800"/>
          </a:xfrm>
        </p:grpSpPr>
        <p:sp>
          <p:nvSpPr>
            <p:cNvPr id="427" name="Google Shape;427;p34"/>
            <p:cNvSpPr/>
            <p:nvPr/>
          </p:nvSpPr>
          <p:spPr>
            <a:xfrm>
              <a:off x="6400799" y="4343401"/>
              <a:ext cx="2002537" cy="18287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Calibri"/>
                <a:buNone/>
              </a:pPr>
              <a:r>
                <a:rPr lang="en-US" sz="18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Communication</a:t>
              </a:r>
              <a:endParaRPr/>
            </a:p>
          </p:txBody>
        </p:sp>
        <p:sp>
          <p:nvSpPr>
            <p:cNvPr id="428" name="Google Shape;428;p34"/>
            <p:cNvSpPr/>
            <p:nvPr/>
          </p:nvSpPr>
          <p:spPr>
            <a:xfrm>
              <a:off x="7086600" y="3962400"/>
              <a:ext cx="457200" cy="457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9" name="Google Shape;429;p34"/>
            <p:cNvSpPr/>
            <p:nvPr/>
          </p:nvSpPr>
          <p:spPr>
            <a:xfrm>
              <a:off x="6057900" y="5029200"/>
              <a:ext cx="457200" cy="457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aphicFrame>
        <p:nvGraphicFramePr>
          <p:cNvPr id="430" name="Google Shape;430;p34"/>
          <p:cNvGraphicFramePr/>
          <p:nvPr/>
        </p:nvGraphicFramePr>
        <p:xfrm>
          <a:off x="5448300" y="1304879"/>
          <a:ext cx="3260025" cy="4181020"/>
        </p:xfrm>
        <a:graphic>
          <a:graphicData uri="http://schemas.openxmlformats.org/drawingml/2006/table">
            <a:tbl>
              <a:tblPr firstRow="1" bandRow="1">
                <a:noFill/>
                <a:tableStyleId>{53BCF075-E9B0-4541-A247-EBB81BE3124D}</a:tableStyleId>
              </a:tblPr>
              <a:tblGrid>
                <a:gridCol w="3260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8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Types of Communication</a:t>
                      </a:r>
                      <a:endParaRPr sz="24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96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Internal and External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96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Vertical and Horizontal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96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Written and Oral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96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Verbal and Non-verbal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96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Formal and Informal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96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Official and Unofficial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31" name="Google Shape;431;p34"/>
          <p:cNvSpPr txBox="1">
            <a:spLocks noGrp="1"/>
          </p:cNvSpPr>
          <p:nvPr>
            <p:ph type="title"/>
          </p:nvPr>
        </p:nvSpPr>
        <p:spPr>
          <a:xfrm>
            <a:off x="2133600" y="76200"/>
            <a:ext cx="6781800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rPr>
              <a:t>Plan Communication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7" name="Google Shape;437;p35"/>
          <p:cNvGraphicFramePr/>
          <p:nvPr/>
        </p:nvGraphicFramePr>
        <p:xfrm>
          <a:off x="278295" y="2142918"/>
          <a:ext cx="8587400" cy="3337650"/>
        </p:xfrm>
        <a:graphic>
          <a:graphicData uri="http://schemas.openxmlformats.org/drawingml/2006/table">
            <a:tbl>
              <a:tblPr firstRow="1" bandRow="1">
                <a:noFill/>
                <a:tableStyleId>{53BCF075-E9B0-4541-A247-EBB81BE3124D}</a:tableStyleId>
              </a:tblPr>
              <a:tblGrid>
                <a:gridCol w="4293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93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Purpose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Skill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Hear what others are really saying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Active listening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Understand and uncover deeper meaning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Questioning and probing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Tell others what they can expect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Setting and managing expectations</a:t>
                      </a: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Increase knowledge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Educating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Improve performance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Coaching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Convince others to act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Persuading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Encourage the team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Motivating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Minimize disruption due to conflicts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Resolving conflict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38" name="Google Shape;438;p35"/>
          <p:cNvSpPr/>
          <p:nvPr/>
        </p:nvSpPr>
        <p:spPr>
          <a:xfrm>
            <a:off x="278294" y="5950227"/>
            <a:ext cx="8587409" cy="4505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n-US" sz="2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Use the skill to achieve the results you want</a:t>
            </a:r>
            <a:endParaRPr/>
          </a:p>
        </p:txBody>
      </p:sp>
      <p:grpSp>
        <p:nvGrpSpPr>
          <p:cNvPr id="439" name="Google Shape;439;p35"/>
          <p:cNvGrpSpPr/>
          <p:nvPr/>
        </p:nvGrpSpPr>
        <p:grpSpPr>
          <a:xfrm>
            <a:off x="76199" y="243305"/>
            <a:ext cx="2133600" cy="1737895"/>
            <a:chOff x="6057900" y="3962400"/>
            <a:chExt cx="2096814" cy="2209800"/>
          </a:xfrm>
        </p:grpSpPr>
        <p:sp>
          <p:nvSpPr>
            <p:cNvPr id="440" name="Google Shape;440;p35"/>
            <p:cNvSpPr/>
            <p:nvPr/>
          </p:nvSpPr>
          <p:spPr>
            <a:xfrm>
              <a:off x="6256511" y="3962400"/>
              <a:ext cx="1898203" cy="22098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Calibri"/>
                <a:buNone/>
              </a:pPr>
              <a:r>
                <a:rPr lang="en-US" sz="18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Communication</a:t>
              </a:r>
              <a:endParaRPr/>
            </a:p>
          </p:txBody>
        </p:sp>
        <p:sp>
          <p:nvSpPr>
            <p:cNvPr id="441" name="Google Shape;441;p35"/>
            <p:cNvSpPr/>
            <p:nvPr/>
          </p:nvSpPr>
          <p:spPr>
            <a:xfrm>
              <a:off x="7086600" y="3962400"/>
              <a:ext cx="457200" cy="457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2" name="Google Shape;442;p35"/>
            <p:cNvSpPr/>
            <p:nvPr/>
          </p:nvSpPr>
          <p:spPr>
            <a:xfrm>
              <a:off x="6057900" y="5029200"/>
              <a:ext cx="457200" cy="457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43" name="Google Shape;443;p35"/>
          <p:cNvSpPr txBox="1">
            <a:spLocks noGrp="1"/>
          </p:cNvSpPr>
          <p:nvPr>
            <p:ph type="title"/>
          </p:nvPr>
        </p:nvSpPr>
        <p:spPr>
          <a:xfrm>
            <a:off x="2209798" y="76200"/>
            <a:ext cx="6705601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rPr>
              <a:t>Communication Skills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8" name="Google Shape;448;p36"/>
          <p:cNvGraphicFramePr/>
          <p:nvPr>
            <p:extLst>
              <p:ext uri="{D42A27DB-BD31-4B8C-83A1-F6EECF244321}">
                <p14:modId xmlns:p14="http://schemas.microsoft.com/office/powerpoint/2010/main" val="3465470547"/>
              </p:ext>
            </p:extLst>
          </p:nvPr>
        </p:nvGraphicFramePr>
        <p:xfrm>
          <a:off x="304800" y="2171700"/>
          <a:ext cx="8610600" cy="3086200"/>
        </p:xfrm>
        <a:graphic>
          <a:graphicData uri="http://schemas.openxmlformats.org/drawingml/2006/table">
            <a:tbl>
              <a:tblPr firstRow="1" bandRow="1">
                <a:noFill/>
                <a:tableStyleId>{53BCF075-E9B0-4541-A247-EBB81BE3124D}</a:tableStyleId>
              </a:tblPr>
              <a:tblGrid>
                <a:gridCol w="1398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8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8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14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81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Stakeholder</a:t>
                      </a:r>
                      <a:endParaRPr/>
                    </a:p>
                  </a:txBody>
                  <a:tcPr marL="74875" marR="74875" marT="34300" marB="343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Frequency</a:t>
                      </a:r>
                      <a:endParaRPr/>
                    </a:p>
                  </a:txBody>
                  <a:tcPr marL="74875" marR="74875" marT="34300" marB="343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Type</a:t>
                      </a:r>
                      <a:endParaRPr/>
                    </a:p>
                  </a:txBody>
                  <a:tcPr marL="74875" marR="74875" marT="34300" marB="343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Purpose</a:t>
                      </a:r>
                      <a:endParaRPr/>
                    </a:p>
                  </a:txBody>
                  <a:tcPr marL="74875" marR="74875" marT="34300" marB="343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Judge</a:t>
                      </a:r>
                      <a:endParaRPr/>
                    </a:p>
                  </a:txBody>
                  <a:tcPr marL="74875" marR="74875" marT="34300" marB="343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Once</a:t>
                      </a:r>
                      <a:endParaRPr/>
                    </a:p>
                  </a:txBody>
                  <a:tcPr marL="74875" marR="74875" marT="34300" marB="343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Written</a:t>
                      </a:r>
                      <a:endParaRPr/>
                    </a:p>
                  </a:txBody>
                  <a:tcPr marL="74875" marR="74875" marT="34300" marB="343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The essay provides a description of how the water supply is resilient</a:t>
                      </a:r>
                      <a:endParaRPr sz="1800" dirty="0"/>
                    </a:p>
                  </a:txBody>
                  <a:tcPr marL="74875" marR="74875" marT="34300" marB="343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Team</a:t>
                      </a:r>
                      <a:endParaRPr/>
                    </a:p>
                  </a:txBody>
                  <a:tcPr marL="74875" marR="74875" marT="34300" marB="343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Daily</a:t>
                      </a:r>
                      <a:endParaRPr/>
                    </a:p>
                  </a:txBody>
                  <a:tcPr marL="74875" marR="74875" marT="34300" marB="343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Oral</a:t>
                      </a:r>
                      <a:endParaRPr/>
                    </a:p>
                  </a:txBody>
                  <a:tcPr marL="74875" marR="74875" marT="34300" marB="343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Overall plan for the project and daily updates as project progresses</a:t>
                      </a:r>
                      <a:endParaRPr sz="1800" dirty="0"/>
                    </a:p>
                  </a:txBody>
                  <a:tcPr marL="74875" marR="74875" marT="34300" marB="343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Team</a:t>
                      </a:r>
                      <a:endParaRPr/>
                    </a:p>
                  </a:txBody>
                  <a:tcPr marL="74875" marR="74875" marT="34300" marB="343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Once</a:t>
                      </a:r>
                      <a:endParaRPr/>
                    </a:p>
                  </a:txBody>
                  <a:tcPr marL="74875" marR="74875" marT="34300" marB="343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Demonstration</a:t>
                      </a:r>
                      <a:endParaRPr/>
                    </a:p>
                  </a:txBody>
                  <a:tcPr marL="74875" marR="74875" marT="34300" marB="343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Instruct team on the design for </a:t>
                      </a:r>
                      <a:r>
                        <a:rPr lang="en-US" sz="1800"/>
                        <a:t>water storage </a:t>
                      </a:r>
                      <a:r>
                        <a:rPr lang="en-US" sz="1800" dirty="0"/>
                        <a:t>and distribution</a:t>
                      </a:r>
                      <a:endParaRPr sz="1800" dirty="0"/>
                    </a:p>
                  </a:txBody>
                  <a:tcPr marL="74875" marR="74875" marT="34300" marB="343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Mentor</a:t>
                      </a:r>
                      <a:endParaRPr/>
                    </a:p>
                  </a:txBody>
                  <a:tcPr marL="74875" marR="74875" marT="34300" marB="343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Daily</a:t>
                      </a:r>
                      <a:endParaRPr/>
                    </a:p>
                  </a:txBody>
                  <a:tcPr marL="74875" marR="74875" marT="34300" marB="343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Oral</a:t>
                      </a:r>
                      <a:endParaRPr/>
                    </a:p>
                  </a:txBody>
                  <a:tcPr marL="74875" marR="74875" marT="34300" marB="343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Provide updates on the progress of the project at the end of each day and if there are any issues with completion</a:t>
                      </a:r>
                      <a:endParaRPr dirty="0"/>
                    </a:p>
                  </a:txBody>
                  <a:tcPr marL="74875" marR="74875" marT="34300" marB="343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50" name="Google Shape;450;p36"/>
          <p:cNvSpPr/>
          <p:nvPr/>
        </p:nvSpPr>
        <p:spPr>
          <a:xfrm>
            <a:off x="278294" y="5950227"/>
            <a:ext cx="8587409" cy="4505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n-US" sz="2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Plan to communicate – who, when, how, and why.</a:t>
            </a:r>
            <a:endParaRPr/>
          </a:p>
        </p:txBody>
      </p:sp>
      <p:grpSp>
        <p:nvGrpSpPr>
          <p:cNvPr id="451" name="Google Shape;451;p36"/>
          <p:cNvGrpSpPr/>
          <p:nvPr/>
        </p:nvGrpSpPr>
        <p:grpSpPr>
          <a:xfrm>
            <a:off x="-1" y="243304"/>
            <a:ext cx="2209801" cy="1890295"/>
            <a:chOff x="6057900" y="3962400"/>
            <a:chExt cx="2011944" cy="2403583"/>
          </a:xfrm>
        </p:grpSpPr>
        <p:sp>
          <p:nvSpPr>
            <p:cNvPr id="452" name="Google Shape;452;p36"/>
            <p:cNvSpPr/>
            <p:nvPr/>
          </p:nvSpPr>
          <p:spPr>
            <a:xfrm>
              <a:off x="6311278" y="4419599"/>
              <a:ext cx="1758566" cy="194638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en-US" sz="180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Co</a:t>
              </a:r>
              <a:r>
                <a:rPr lang="en-US" sz="18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mmunication</a:t>
              </a:r>
              <a:endParaRPr/>
            </a:p>
          </p:txBody>
        </p:sp>
        <p:sp>
          <p:nvSpPr>
            <p:cNvPr id="453" name="Google Shape;453;p36"/>
            <p:cNvSpPr/>
            <p:nvPr/>
          </p:nvSpPr>
          <p:spPr>
            <a:xfrm>
              <a:off x="7086600" y="3962400"/>
              <a:ext cx="457200" cy="457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4" name="Google Shape;454;p36"/>
            <p:cNvSpPr/>
            <p:nvPr/>
          </p:nvSpPr>
          <p:spPr>
            <a:xfrm>
              <a:off x="6057900" y="5029200"/>
              <a:ext cx="457200" cy="457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55" name="Google Shape;455;p36"/>
          <p:cNvSpPr txBox="1">
            <a:spLocks noGrp="1"/>
          </p:cNvSpPr>
          <p:nvPr>
            <p:ph type="title"/>
          </p:nvPr>
        </p:nvSpPr>
        <p:spPr>
          <a:xfrm>
            <a:off x="2057399" y="76200"/>
            <a:ext cx="6858001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200"/>
              <a:buFont typeface="Calibri"/>
              <a:buNone/>
            </a:pPr>
            <a:r>
              <a:rPr lang="en-US" sz="32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rPr>
              <a:t>Plan Communication: Example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37"/>
          <p:cNvSpPr txBox="1">
            <a:spLocks noGrp="1"/>
          </p:cNvSpPr>
          <p:nvPr>
            <p:ph type="body" idx="1"/>
          </p:nvPr>
        </p:nvSpPr>
        <p:spPr>
          <a:xfrm>
            <a:off x="304800" y="914400"/>
            <a:ext cx="5213854" cy="48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 down your plan</a:t>
            </a:r>
            <a:endParaRPr dirty="0"/>
          </a:p>
          <a:p>
            <a:pPr marL="285750" marR="0" lvl="1" indent="-28575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Compare your plan to your Project </a:t>
            </a:r>
            <a:r>
              <a:rPr lang="en-US" sz="2400" dirty="0"/>
              <a:t>Objectives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address differences</a:t>
            </a:r>
            <a:endParaRPr dirty="0"/>
          </a:p>
          <a:p>
            <a:pPr marL="285750" marR="0" lvl="1" indent="-28575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Get agreement from stakeholders</a:t>
            </a:r>
            <a:endParaRPr dirty="0"/>
          </a:p>
          <a:p>
            <a:pPr marL="685800" marR="0" lvl="2" indent="-2286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Sponsor</a:t>
            </a:r>
            <a:endParaRPr dirty="0"/>
          </a:p>
          <a:p>
            <a:pPr marL="685800" marR="0" lvl="2" indent="-2286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dirty="0"/>
              <a:t>Mentors</a:t>
            </a:r>
            <a:endParaRPr dirty="0"/>
          </a:p>
          <a:p>
            <a:pPr marL="685800" marR="0" lvl="2" indent="-2286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 Manager</a:t>
            </a:r>
            <a:endParaRPr dirty="0"/>
          </a:p>
          <a:p>
            <a:pPr marL="685800" marR="0" lvl="2" indent="-2286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 Team</a:t>
            </a:r>
            <a:endParaRPr dirty="0"/>
          </a:p>
          <a:p>
            <a:pPr marL="285750" marR="0" lvl="1" indent="-28575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Measure your project progress against your plan</a:t>
            </a:r>
            <a:endParaRPr dirty="0"/>
          </a:p>
          <a:p>
            <a:pPr marL="285750" marR="0" lvl="1" indent="-28575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Know that your plan will change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3" name="Google Shape;463;p37"/>
          <p:cNvSpPr txBox="1"/>
          <p:nvPr/>
        </p:nvSpPr>
        <p:spPr>
          <a:xfrm>
            <a:off x="304800" y="5867400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rPr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Your plan is an agreement of how to accomplish your goal.</a:t>
            </a:r>
            <a:endParaRPr/>
          </a:p>
        </p:txBody>
      </p:sp>
      <p:grpSp>
        <p:nvGrpSpPr>
          <p:cNvPr id="464" name="Google Shape;464;p37"/>
          <p:cNvGrpSpPr/>
          <p:nvPr/>
        </p:nvGrpSpPr>
        <p:grpSpPr>
          <a:xfrm>
            <a:off x="5570912" y="2362200"/>
            <a:ext cx="3344488" cy="1672244"/>
            <a:chOff x="914400" y="1600200"/>
            <a:chExt cx="7315200" cy="3657600"/>
          </a:xfrm>
        </p:grpSpPr>
        <p:sp>
          <p:nvSpPr>
            <p:cNvPr id="465" name="Google Shape;465;p37"/>
            <p:cNvSpPr/>
            <p:nvPr/>
          </p:nvSpPr>
          <p:spPr>
            <a:xfrm>
              <a:off x="914400" y="3429000"/>
              <a:ext cx="1828800" cy="18288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66" name="Google Shape;466;p37"/>
            <p:cNvGrpSpPr/>
            <p:nvPr/>
          </p:nvGrpSpPr>
          <p:grpSpPr>
            <a:xfrm>
              <a:off x="914400" y="1600200"/>
              <a:ext cx="1828800" cy="2209800"/>
              <a:chOff x="914400" y="2514600"/>
              <a:chExt cx="1828800" cy="2209800"/>
            </a:xfrm>
          </p:grpSpPr>
          <p:sp>
            <p:nvSpPr>
              <p:cNvPr id="467" name="Google Shape;467;p37"/>
              <p:cNvSpPr/>
              <p:nvPr/>
            </p:nvSpPr>
            <p:spPr>
              <a:xfrm>
                <a:off x="914400" y="2514600"/>
                <a:ext cx="18288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Calibri"/>
                  <a:buNone/>
                </a:pPr>
                <a:endParaRPr sz="20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8" name="Google Shape;468;p37"/>
              <p:cNvSpPr/>
              <p:nvPr/>
            </p:nvSpPr>
            <p:spPr>
              <a:xfrm>
                <a:off x="1600200" y="4267200"/>
                <a:ext cx="457200" cy="4572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Calibri"/>
                  <a:buNone/>
                </a:pPr>
                <a:endParaRPr sz="20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69" name="Google Shape;469;p37"/>
            <p:cNvSpPr/>
            <p:nvPr/>
          </p:nvSpPr>
          <p:spPr>
            <a:xfrm>
              <a:off x="4572000" y="3429000"/>
              <a:ext cx="18288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70" name="Google Shape;470;p37"/>
            <p:cNvGrpSpPr/>
            <p:nvPr/>
          </p:nvGrpSpPr>
          <p:grpSpPr>
            <a:xfrm>
              <a:off x="2362200" y="1600200"/>
              <a:ext cx="2209800" cy="1828800"/>
              <a:chOff x="2362200" y="2514600"/>
              <a:chExt cx="2209800" cy="1828800"/>
            </a:xfrm>
          </p:grpSpPr>
          <p:sp>
            <p:nvSpPr>
              <p:cNvPr id="471" name="Google Shape;471;p37"/>
              <p:cNvSpPr/>
              <p:nvPr/>
            </p:nvSpPr>
            <p:spPr>
              <a:xfrm>
                <a:off x="2362200" y="3200400"/>
                <a:ext cx="457200" cy="45720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Calibri"/>
                  <a:buNone/>
                </a:pPr>
                <a:endParaRPr sz="20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2" name="Google Shape;472;p37"/>
              <p:cNvSpPr/>
              <p:nvPr/>
            </p:nvSpPr>
            <p:spPr>
              <a:xfrm>
                <a:off x="2743200" y="2514600"/>
                <a:ext cx="1828800" cy="18288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Calibri"/>
                  <a:buNone/>
                </a:pPr>
                <a:endParaRPr sz="20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73" name="Google Shape;473;p37"/>
            <p:cNvGrpSpPr/>
            <p:nvPr/>
          </p:nvGrpSpPr>
          <p:grpSpPr>
            <a:xfrm>
              <a:off x="2400300" y="3048000"/>
              <a:ext cx="2514600" cy="2209800"/>
              <a:chOff x="2400300" y="3962400"/>
              <a:chExt cx="2514600" cy="2209800"/>
            </a:xfrm>
          </p:grpSpPr>
          <p:sp>
            <p:nvSpPr>
              <p:cNvPr id="474" name="Google Shape;474;p37"/>
              <p:cNvSpPr/>
              <p:nvPr/>
            </p:nvSpPr>
            <p:spPr>
              <a:xfrm>
                <a:off x="2743200" y="4343400"/>
                <a:ext cx="1828800" cy="18288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Calibri"/>
                  <a:buNone/>
                </a:pPr>
                <a:endParaRPr sz="20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5" name="Google Shape;475;p37"/>
              <p:cNvSpPr/>
              <p:nvPr/>
            </p:nvSpPr>
            <p:spPr>
              <a:xfrm>
                <a:off x="3429000" y="3962400"/>
                <a:ext cx="457200" cy="4572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Calibri"/>
                  <a:buNone/>
                </a:pPr>
                <a:endParaRPr sz="20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6" name="Google Shape;476;p37"/>
              <p:cNvSpPr/>
              <p:nvPr/>
            </p:nvSpPr>
            <p:spPr>
              <a:xfrm>
                <a:off x="2400300" y="5026937"/>
                <a:ext cx="457200" cy="4572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Calibri"/>
                  <a:buNone/>
                </a:pPr>
                <a:endParaRPr sz="20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7" name="Google Shape;477;p37"/>
              <p:cNvSpPr/>
              <p:nvPr/>
            </p:nvSpPr>
            <p:spPr>
              <a:xfrm>
                <a:off x="4457700" y="5029200"/>
                <a:ext cx="457200" cy="4572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Calibri"/>
                  <a:buNone/>
                </a:pPr>
                <a:endParaRPr sz="20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78" name="Google Shape;478;p37"/>
            <p:cNvGrpSpPr/>
            <p:nvPr/>
          </p:nvGrpSpPr>
          <p:grpSpPr>
            <a:xfrm>
              <a:off x="4191000" y="1600200"/>
              <a:ext cx="2209800" cy="2209800"/>
              <a:chOff x="4191000" y="2514600"/>
              <a:chExt cx="2209800" cy="2209800"/>
            </a:xfrm>
          </p:grpSpPr>
          <p:sp>
            <p:nvSpPr>
              <p:cNvPr id="479" name="Google Shape;479;p37"/>
              <p:cNvSpPr/>
              <p:nvPr/>
            </p:nvSpPr>
            <p:spPr>
              <a:xfrm>
                <a:off x="4191000" y="3200400"/>
                <a:ext cx="457200" cy="457200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Calibri"/>
                  <a:buNone/>
                </a:pPr>
                <a:endParaRPr sz="20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0" name="Google Shape;480;p37"/>
              <p:cNvSpPr/>
              <p:nvPr/>
            </p:nvSpPr>
            <p:spPr>
              <a:xfrm>
                <a:off x="5257800" y="4267200"/>
                <a:ext cx="457200" cy="457200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Calibri"/>
                  <a:buNone/>
                </a:pPr>
                <a:endParaRPr sz="20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1" name="Google Shape;481;p37"/>
              <p:cNvSpPr/>
              <p:nvPr/>
            </p:nvSpPr>
            <p:spPr>
              <a:xfrm>
                <a:off x="4572000" y="2514600"/>
                <a:ext cx="1828800" cy="18288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Calibri"/>
                  <a:buNone/>
                </a:pPr>
                <a:endParaRPr sz="20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82" name="Google Shape;482;p37"/>
            <p:cNvGrpSpPr/>
            <p:nvPr/>
          </p:nvGrpSpPr>
          <p:grpSpPr>
            <a:xfrm>
              <a:off x="6026150" y="1600200"/>
              <a:ext cx="2203450" cy="1828800"/>
              <a:chOff x="6026150" y="2514600"/>
              <a:chExt cx="2203450" cy="1828800"/>
            </a:xfrm>
          </p:grpSpPr>
          <p:sp>
            <p:nvSpPr>
              <p:cNvPr id="483" name="Google Shape;483;p37"/>
              <p:cNvSpPr/>
              <p:nvPr/>
            </p:nvSpPr>
            <p:spPr>
              <a:xfrm>
                <a:off x="6400800" y="2514600"/>
                <a:ext cx="1828800" cy="18288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Calibri"/>
                  <a:buNone/>
                </a:pPr>
                <a:endParaRPr sz="20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4" name="Google Shape;484;p37"/>
              <p:cNvSpPr/>
              <p:nvPr/>
            </p:nvSpPr>
            <p:spPr>
              <a:xfrm>
                <a:off x="6026150" y="3200400"/>
                <a:ext cx="457200" cy="4572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Calibri"/>
                  <a:buNone/>
                </a:pPr>
                <a:endParaRPr sz="20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85" name="Google Shape;485;p37"/>
            <p:cNvGrpSpPr/>
            <p:nvPr/>
          </p:nvGrpSpPr>
          <p:grpSpPr>
            <a:xfrm>
              <a:off x="6057900" y="3048000"/>
              <a:ext cx="2171700" cy="2209800"/>
              <a:chOff x="6057900" y="3962400"/>
              <a:chExt cx="2171700" cy="2209800"/>
            </a:xfrm>
          </p:grpSpPr>
          <p:sp>
            <p:nvSpPr>
              <p:cNvPr id="486" name="Google Shape;486;p37"/>
              <p:cNvSpPr/>
              <p:nvPr/>
            </p:nvSpPr>
            <p:spPr>
              <a:xfrm>
                <a:off x="6400800" y="4343400"/>
                <a:ext cx="1828800" cy="18288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endParaRPr sz="18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7" name="Google Shape;487;p37"/>
              <p:cNvSpPr/>
              <p:nvPr/>
            </p:nvSpPr>
            <p:spPr>
              <a:xfrm>
                <a:off x="7086600" y="3962400"/>
                <a:ext cx="457200" cy="45720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Calibri"/>
                  <a:buNone/>
                </a:pPr>
                <a:endParaRPr sz="20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8" name="Google Shape;488;p37"/>
              <p:cNvSpPr/>
              <p:nvPr/>
            </p:nvSpPr>
            <p:spPr>
              <a:xfrm>
                <a:off x="6057900" y="5029200"/>
                <a:ext cx="457200" cy="45720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Calibri"/>
                  <a:buNone/>
                </a:pPr>
                <a:endParaRPr sz="20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489" name="Google Shape;489;p37"/>
          <p:cNvSpPr txBox="1">
            <a:spLocks noGrp="1"/>
          </p:cNvSpPr>
          <p:nvPr>
            <p:ph type="title"/>
          </p:nvPr>
        </p:nvSpPr>
        <p:spPr>
          <a:xfrm>
            <a:off x="304800" y="76200"/>
            <a:ext cx="8610600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rPr>
              <a:t>More About Plans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38"/>
          <p:cNvSpPr txBox="1"/>
          <p:nvPr/>
        </p:nvSpPr>
        <p:spPr>
          <a:xfrm>
            <a:off x="304800" y="5867400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rPr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 integrated plan shows you how to reach your goal.</a:t>
            </a:r>
            <a:endParaRPr/>
          </a:p>
        </p:txBody>
      </p:sp>
      <p:sp>
        <p:nvSpPr>
          <p:cNvPr id="497" name="Google Shape;497;p38"/>
          <p:cNvSpPr/>
          <p:nvPr/>
        </p:nvSpPr>
        <p:spPr>
          <a:xfrm>
            <a:off x="914400" y="3276600"/>
            <a:ext cx="1828800" cy="1828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Calibri"/>
              <a:buNone/>
            </a:pPr>
            <a:r>
              <a:rPr lang="en-US" sz="20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Risk</a:t>
            </a:r>
            <a:endParaRPr/>
          </a:p>
        </p:txBody>
      </p:sp>
      <p:grpSp>
        <p:nvGrpSpPr>
          <p:cNvPr id="498" name="Google Shape;498;p38"/>
          <p:cNvGrpSpPr/>
          <p:nvPr/>
        </p:nvGrpSpPr>
        <p:grpSpPr>
          <a:xfrm>
            <a:off x="914400" y="1447800"/>
            <a:ext cx="1828800" cy="2209800"/>
            <a:chOff x="914400" y="2514600"/>
            <a:chExt cx="1828800" cy="2209800"/>
          </a:xfrm>
        </p:grpSpPr>
        <p:sp>
          <p:nvSpPr>
            <p:cNvPr id="499" name="Google Shape;499;p38"/>
            <p:cNvSpPr/>
            <p:nvPr/>
          </p:nvSpPr>
          <p:spPr>
            <a:xfrm>
              <a:off x="914400" y="2514600"/>
              <a:ext cx="18288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Calibri"/>
                <a:buNone/>
              </a:pPr>
              <a:r>
                <a:rPr lang="en-US" sz="20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Scope</a:t>
              </a:r>
              <a:endParaRPr/>
            </a:p>
          </p:txBody>
        </p:sp>
        <p:sp>
          <p:nvSpPr>
            <p:cNvPr id="500" name="Google Shape;500;p38"/>
            <p:cNvSpPr/>
            <p:nvPr/>
          </p:nvSpPr>
          <p:spPr>
            <a:xfrm>
              <a:off x="1600200" y="4267200"/>
              <a:ext cx="457200" cy="457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01" name="Google Shape;501;p38"/>
          <p:cNvSpPr/>
          <p:nvPr/>
        </p:nvSpPr>
        <p:spPr>
          <a:xfrm>
            <a:off x="4572000" y="3276600"/>
            <a:ext cx="1828800" cy="18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Calibri"/>
              <a:buNone/>
            </a:pPr>
            <a:r>
              <a:rPr lang="en-US" sz="20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People</a:t>
            </a:r>
            <a:endParaRPr/>
          </a:p>
        </p:txBody>
      </p:sp>
      <p:grpSp>
        <p:nvGrpSpPr>
          <p:cNvPr id="502" name="Google Shape;502;p38"/>
          <p:cNvGrpSpPr/>
          <p:nvPr/>
        </p:nvGrpSpPr>
        <p:grpSpPr>
          <a:xfrm>
            <a:off x="2362200" y="1447800"/>
            <a:ext cx="2209800" cy="1828800"/>
            <a:chOff x="2362200" y="2514600"/>
            <a:chExt cx="2209800" cy="1828800"/>
          </a:xfrm>
        </p:grpSpPr>
        <p:sp>
          <p:nvSpPr>
            <p:cNvPr id="503" name="Google Shape;503;p38"/>
            <p:cNvSpPr/>
            <p:nvPr/>
          </p:nvSpPr>
          <p:spPr>
            <a:xfrm>
              <a:off x="2362200" y="3200400"/>
              <a:ext cx="457200" cy="457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4" name="Google Shape;504;p38"/>
            <p:cNvSpPr/>
            <p:nvPr/>
          </p:nvSpPr>
          <p:spPr>
            <a:xfrm>
              <a:off x="2743200" y="2514600"/>
              <a:ext cx="1828800" cy="18288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Calibri"/>
                <a:buNone/>
              </a:pPr>
              <a:r>
                <a:rPr lang="en-US" sz="20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Time</a:t>
              </a:r>
              <a:endParaRPr/>
            </a:p>
          </p:txBody>
        </p:sp>
      </p:grpSp>
      <p:grpSp>
        <p:nvGrpSpPr>
          <p:cNvPr id="505" name="Google Shape;505;p38"/>
          <p:cNvGrpSpPr/>
          <p:nvPr/>
        </p:nvGrpSpPr>
        <p:grpSpPr>
          <a:xfrm>
            <a:off x="2400300" y="2895600"/>
            <a:ext cx="2514600" cy="2209800"/>
            <a:chOff x="2400300" y="3962400"/>
            <a:chExt cx="2514600" cy="2209800"/>
          </a:xfrm>
        </p:grpSpPr>
        <p:sp>
          <p:nvSpPr>
            <p:cNvPr id="506" name="Google Shape;506;p38"/>
            <p:cNvSpPr/>
            <p:nvPr/>
          </p:nvSpPr>
          <p:spPr>
            <a:xfrm>
              <a:off x="2743200" y="4343400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Calibri"/>
                <a:buNone/>
              </a:pPr>
              <a:r>
                <a:rPr lang="en-US" sz="20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Purchasing</a:t>
              </a:r>
              <a:endParaRPr/>
            </a:p>
          </p:txBody>
        </p:sp>
        <p:sp>
          <p:nvSpPr>
            <p:cNvPr id="507" name="Google Shape;507;p38"/>
            <p:cNvSpPr/>
            <p:nvPr/>
          </p:nvSpPr>
          <p:spPr>
            <a:xfrm>
              <a:off x="3429000" y="3962400"/>
              <a:ext cx="457200" cy="457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8" name="Google Shape;508;p38"/>
            <p:cNvSpPr/>
            <p:nvPr/>
          </p:nvSpPr>
          <p:spPr>
            <a:xfrm>
              <a:off x="2400300" y="5026937"/>
              <a:ext cx="457200" cy="457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9" name="Google Shape;509;p38"/>
            <p:cNvSpPr/>
            <p:nvPr/>
          </p:nvSpPr>
          <p:spPr>
            <a:xfrm>
              <a:off x="4457700" y="5029200"/>
              <a:ext cx="457200" cy="457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10" name="Google Shape;510;p38"/>
          <p:cNvGrpSpPr/>
          <p:nvPr/>
        </p:nvGrpSpPr>
        <p:grpSpPr>
          <a:xfrm>
            <a:off x="4191000" y="1447800"/>
            <a:ext cx="2209800" cy="2209800"/>
            <a:chOff x="4191000" y="2514600"/>
            <a:chExt cx="2209800" cy="2209800"/>
          </a:xfrm>
        </p:grpSpPr>
        <p:sp>
          <p:nvSpPr>
            <p:cNvPr id="511" name="Google Shape;511;p38"/>
            <p:cNvSpPr/>
            <p:nvPr/>
          </p:nvSpPr>
          <p:spPr>
            <a:xfrm>
              <a:off x="4191000" y="3200400"/>
              <a:ext cx="457200" cy="4572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2" name="Google Shape;512;p38"/>
            <p:cNvSpPr/>
            <p:nvPr/>
          </p:nvSpPr>
          <p:spPr>
            <a:xfrm>
              <a:off x="5257800" y="4267200"/>
              <a:ext cx="457200" cy="4572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3" name="Google Shape;513;p38"/>
            <p:cNvSpPr/>
            <p:nvPr/>
          </p:nvSpPr>
          <p:spPr>
            <a:xfrm>
              <a:off x="4572000" y="2514600"/>
              <a:ext cx="1828800" cy="18288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Calibri"/>
                <a:buNone/>
              </a:pPr>
              <a:r>
                <a:rPr lang="en-US" sz="20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Cost</a:t>
              </a:r>
              <a:endParaRPr/>
            </a:p>
          </p:txBody>
        </p:sp>
      </p:grpSp>
      <p:grpSp>
        <p:nvGrpSpPr>
          <p:cNvPr id="514" name="Google Shape;514;p38"/>
          <p:cNvGrpSpPr/>
          <p:nvPr/>
        </p:nvGrpSpPr>
        <p:grpSpPr>
          <a:xfrm>
            <a:off x="6026150" y="1447800"/>
            <a:ext cx="2203450" cy="1828800"/>
            <a:chOff x="6026150" y="2514600"/>
            <a:chExt cx="2203450" cy="1828800"/>
          </a:xfrm>
        </p:grpSpPr>
        <p:sp>
          <p:nvSpPr>
            <p:cNvPr id="515" name="Google Shape;515;p38"/>
            <p:cNvSpPr/>
            <p:nvPr/>
          </p:nvSpPr>
          <p:spPr>
            <a:xfrm>
              <a:off x="6400800" y="2514600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Calibri"/>
                <a:buNone/>
              </a:pPr>
              <a:r>
                <a:rPr lang="en-US" sz="20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Quality</a:t>
              </a:r>
              <a:endParaRPr/>
            </a:p>
          </p:txBody>
        </p:sp>
        <p:sp>
          <p:nvSpPr>
            <p:cNvPr id="516" name="Google Shape;516;p38"/>
            <p:cNvSpPr/>
            <p:nvPr/>
          </p:nvSpPr>
          <p:spPr>
            <a:xfrm>
              <a:off x="6026150" y="3200400"/>
              <a:ext cx="457200" cy="457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17" name="Google Shape;517;p38"/>
          <p:cNvGrpSpPr/>
          <p:nvPr/>
        </p:nvGrpSpPr>
        <p:grpSpPr>
          <a:xfrm>
            <a:off x="6057900" y="2895600"/>
            <a:ext cx="2171700" cy="2209800"/>
            <a:chOff x="6057900" y="3962400"/>
            <a:chExt cx="2171700" cy="2209800"/>
          </a:xfrm>
        </p:grpSpPr>
        <p:sp>
          <p:nvSpPr>
            <p:cNvPr id="518" name="Google Shape;518;p38"/>
            <p:cNvSpPr/>
            <p:nvPr/>
          </p:nvSpPr>
          <p:spPr>
            <a:xfrm>
              <a:off x="6400800" y="4343400"/>
              <a:ext cx="1828800" cy="18288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Calibri"/>
                <a:buNone/>
              </a:pPr>
              <a:r>
                <a:rPr lang="en-US" sz="18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Communication</a:t>
              </a:r>
              <a:endParaRPr/>
            </a:p>
          </p:txBody>
        </p:sp>
        <p:sp>
          <p:nvSpPr>
            <p:cNvPr id="519" name="Google Shape;519;p38"/>
            <p:cNvSpPr/>
            <p:nvPr/>
          </p:nvSpPr>
          <p:spPr>
            <a:xfrm>
              <a:off x="7086600" y="3962400"/>
              <a:ext cx="457200" cy="457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0" name="Google Shape;520;p38"/>
            <p:cNvSpPr/>
            <p:nvPr/>
          </p:nvSpPr>
          <p:spPr>
            <a:xfrm>
              <a:off x="6057900" y="5029200"/>
              <a:ext cx="457200" cy="457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21" name="Google Shape;521;p38"/>
          <p:cNvSpPr txBox="1">
            <a:spLocks noGrp="1"/>
          </p:cNvSpPr>
          <p:nvPr>
            <p:ph type="title"/>
          </p:nvPr>
        </p:nvSpPr>
        <p:spPr>
          <a:xfrm>
            <a:off x="304800" y="76200"/>
            <a:ext cx="8610600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rPr>
              <a:t>Plan: Determine How to Do It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40"/>
          <p:cNvSpPr txBox="1"/>
          <p:nvPr/>
        </p:nvSpPr>
        <p:spPr>
          <a:xfrm>
            <a:off x="287338" y="60912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Now that you have a plan, follow it.</a:t>
            </a:r>
            <a:endParaRPr/>
          </a:p>
        </p:txBody>
      </p:sp>
      <p:sp>
        <p:nvSpPr>
          <p:cNvPr id="542" name="Google Shape;542;p40"/>
          <p:cNvSpPr/>
          <p:nvPr/>
        </p:nvSpPr>
        <p:spPr>
          <a:xfrm>
            <a:off x="1752600" y="1864964"/>
            <a:ext cx="5730658" cy="3523190"/>
          </a:xfrm>
          <a:prstGeom prst="roundRect">
            <a:avLst>
              <a:gd name="adj" fmla="val 16667"/>
            </a:avLst>
          </a:prstGeom>
          <a:solidFill>
            <a:srgbClr val="C1DEEC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Monitor and Control</a:t>
            </a:r>
            <a:endParaRPr/>
          </a:p>
        </p:txBody>
      </p:sp>
      <p:sp>
        <p:nvSpPr>
          <p:cNvPr id="543" name="Google Shape;543;p40"/>
          <p:cNvSpPr/>
          <p:nvPr/>
        </p:nvSpPr>
        <p:spPr>
          <a:xfrm rot="-5400000">
            <a:off x="3308363" y="2597362"/>
            <a:ext cx="2383972" cy="248696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7500" y="60000"/>
                </a:moveTo>
                <a:lnTo>
                  <a:pt x="7500" y="60000"/>
                </a:lnTo>
                <a:cubicBezTo>
                  <a:pt x="7500" y="33593"/>
                  <a:pt x="26890" y="11245"/>
                  <a:pt x="52901" y="7674"/>
                </a:cubicBezTo>
                <a:cubicBezTo>
                  <a:pt x="78911" y="4104"/>
                  <a:pt x="103546" y="20408"/>
                  <a:pt x="110580" y="45849"/>
                </a:cubicBezTo>
                <a:lnTo>
                  <a:pt x="117780" y="45849"/>
                </a:lnTo>
                <a:lnTo>
                  <a:pt x="105000" y="60000"/>
                </a:lnTo>
                <a:lnTo>
                  <a:pt x="87780" y="45849"/>
                </a:lnTo>
                <a:lnTo>
                  <a:pt x="94865" y="45849"/>
                </a:lnTo>
                <a:lnTo>
                  <a:pt x="94865" y="45849"/>
                </a:lnTo>
                <a:cubicBezTo>
                  <a:pt x="88237" y="28697"/>
                  <a:pt x="70653" y="18792"/>
                  <a:pt x="52971" y="22249"/>
                </a:cubicBezTo>
                <a:cubicBezTo>
                  <a:pt x="35290" y="25707"/>
                  <a:pt x="22500" y="41552"/>
                  <a:pt x="22500" y="60000"/>
                </a:cubicBezTo>
                <a:close/>
              </a:path>
            </a:pathLst>
          </a:custGeom>
          <a:solidFill>
            <a:srgbClr val="86BBD8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4" name="Google Shape;544;p40"/>
          <p:cNvSpPr/>
          <p:nvPr/>
        </p:nvSpPr>
        <p:spPr>
          <a:xfrm rot="5400000">
            <a:off x="3288209" y="2597362"/>
            <a:ext cx="2383972" cy="248696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7500" y="60000"/>
                </a:moveTo>
                <a:lnTo>
                  <a:pt x="7500" y="60000"/>
                </a:lnTo>
                <a:cubicBezTo>
                  <a:pt x="7500" y="33593"/>
                  <a:pt x="26890" y="11245"/>
                  <a:pt x="52901" y="7674"/>
                </a:cubicBezTo>
                <a:cubicBezTo>
                  <a:pt x="78911" y="4104"/>
                  <a:pt x="103546" y="20408"/>
                  <a:pt x="110580" y="45849"/>
                </a:cubicBezTo>
                <a:lnTo>
                  <a:pt x="117780" y="45849"/>
                </a:lnTo>
                <a:lnTo>
                  <a:pt x="105000" y="60000"/>
                </a:lnTo>
                <a:lnTo>
                  <a:pt x="87780" y="45849"/>
                </a:lnTo>
                <a:lnTo>
                  <a:pt x="94865" y="45849"/>
                </a:lnTo>
                <a:lnTo>
                  <a:pt x="94865" y="45849"/>
                </a:lnTo>
                <a:cubicBezTo>
                  <a:pt x="88237" y="28697"/>
                  <a:pt x="70653" y="18792"/>
                  <a:pt x="52971" y="22249"/>
                </a:cubicBezTo>
                <a:cubicBezTo>
                  <a:pt x="35290" y="25707"/>
                  <a:pt x="22500" y="41552"/>
                  <a:pt x="22500" y="6000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5" name="Google Shape;545;p40"/>
          <p:cNvSpPr/>
          <p:nvPr/>
        </p:nvSpPr>
        <p:spPr>
          <a:xfrm>
            <a:off x="265608" y="3207591"/>
            <a:ext cx="1759580" cy="1266511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86BBD8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Initiate</a:t>
            </a:r>
            <a:endParaRPr/>
          </a:p>
        </p:txBody>
      </p:sp>
      <p:sp>
        <p:nvSpPr>
          <p:cNvPr id="546" name="Google Shape;546;p40"/>
          <p:cNvSpPr/>
          <p:nvPr/>
        </p:nvSpPr>
        <p:spPr>
          <a:xfrm>
            <a:off x="5470179" y="3170780"/>
            <a:ext cx="1753915" cy="1262433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Execute</a:t>
            </a:r>
            <a:endParaRPr/>
          </a:p>
        </p:txBody>
      </p:sp>
      <p:sp>
        <p:nvSpPr>
          <p:cNvPr id="547" name="Google Shape;547;p40"/>
          <p:cNvSpPr/>
          <p:nvPr/>
        </p:nvSpPr>
        <p:spPr>
          <a:xfrm>
            <a:off x="2019194" y="3489940"/>
            <a:ext cx="1495081" cy="620037"/>
          </a:xfrm>
          <a:prstGeom prst="rect">
            <a:avLst/>
          </a:prstGeom>
          <a:solidFill>
            <a:srgbClr val="86BBD8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</a:t>
            </a:r>
            <a:endParaRPr/>
          </a:p>
        </p:txBody>
      </p:sp>
      <p:sp>
        <p:nvSpPr>
          <p:cNvPr id="548" name="Google Shape;548;p40"/>
          <p:cNvSpPr/>
          <p:nvPr/>
        </p:nvSpPr>
        <p:spPr>
          <a:xfrm>
            <a:off x="7208699" y="3166703"/>
            <a:ext cx="1759579" cy="126651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86BBD8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Close</a:t>
            </a:r>
            <a:endParaRPr/>
          </a:p>
        </p:txBody>
      </p:sp>
      <p:sp>
        <p:nvSpPr>
          <p:cNvPr id="549" name="Google Shape;549;p40"/>
          <p:cNvSpPr/>
          <p:nvPr/>
        </p:nvSpPr>
        <p:spPr>
          <a:xfrm>
            <a:off x="1374458" y="4571666"/>
            <a:ext cx="1978342" cy="865331"/>
          </a:xfrm>
          <a:prstGeom prst="cloudCallout">
            <a:avLst>
              <a:gd name="adj1" fmla="val 20854"/>
              <a:gd name="adj2" fmla="val -117364"/>
            </a:avLst>
          </a:prstGeom>
          <a:solidFill>
            <a:srgbClr val="005B9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Determine how to do it</a:t>
            </a:r>
            <a:endParaRPr/>
          </a:p>
        </p:txBody>
      </p:sp>
      <p:sp>
        <p:nvSpPr>
          <p:cNvPr id="550" name="Google Shape;550;p40"/>
          <p:cNvSpPr/>
          <p:nvPr/>
        </p:nvSpPr>
        <p:spPr>
          <a:xfrm>
            <a:off x="5272403" y="4700484"/>
            <a:ext cx="1516996" cy="865331"/>
          </a:xfrm>
          <a:prstGeom prst="cloudCallout">
            <a:avLst>
              <a:gd name="adj1" fmla="val 14961"/>
              <a:gd name="adj2" fmla="val -1282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Do it</a:t>
            </a:r>
            <a:endParaRPr/>
          </a:p>
        </p:txBody>
      </p:sp>
      <p:sp>
        <p:nvSpPr>
          <p:cNvPr id="551" name="Google Shape;551;p40"/>
          <p:cNvSpPr/>
          <p:nvPr/>
        </p:nvSpPr>
        <p:spPr>
          <a:xfrm>
            <a:off x="166135" y="2293478"/>
            <a:ext cx="1523431" cy="865331"/>
          </a:xfrm>
          <a:prstGeom prst="cloudCallout">
            <a:avLst>
              <a:gd name="adj1" fmla="val 6450"/>
              <a:gd name="adj2" fmla="val 104871"/>
            </a:avLst>
          </a:prstGeom>
          <a:solidFill>
            <a:srgbClr val="005B9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Decide to do it</a:t>
            </a:r>
            <a:endParaRPr/>
          </a:p>
        </p:txBody>
      </p:sp>
      <p:sp>
        <p:nvSpPr>
          <p:cNvPr id="552" name="Google Shape;552;p40"/>
          <p:cNvSpPr/>
          <p:nvPr/>
        </p:nvSpPr>
        <p:spPr>
          <a:xfrm>
            <a:off x="6835975" y="2252529"/>
            <a:ext cx="1516996" cy="865331"/>
          </a:xfrm>
          <a:prstGeom prst="cloudCallout">
            <a:avLst>
              <a:gd name="adj1" fmla="val 25525"/>
              <a:gd name="adj2" fmla="val 103782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Wrap it up</a:t>
            </a:r>
            <a:endParaRPr/>
          </a:p>
        </p:txBody>
      </p:sp>
      <p:sp>
        <p:nvSpPr>
          <p:cNvPr id="553" name="Google Shape;553;p40"/>
          <p:cNvSpPr/>
          <p:nvPr/>
        </p:nvSpPr>
        <p:spPr>
          <a:xfrm>
            <a:off x="1532189" y="1219200"/>
            <a:ext cx="1516996" cy="865331"/>
          </a:xfrm>
          <a:prstGeom prst="cloudCallout">
            <a:avLst>
              <a:gd name="adj1" fmla="val 51908"/>
              <a:gd name="adj2" fmla="val 56086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Adapt to change</a:t>
            </a:r>
            <a:endParaRPr/>
          </a:p>
        </p:txBody>
      </p:sp>
      <p:sp>
        <p:nvSpPr>
          <p:cNvPr id="554" name="Google Shape;554;p40"/>
          <p:cNvSpPr txBox="1">
            <a:spLocks noGrp="1"/>
          </p:cNvSpPr>
          <p:nvPr>
            <p:ph type="title"/>
          </p:nvPr>
        </p:nvSpPr>
        <p:spPr>
          <a:xfrm>
            <a:off x="304800" y="76200"/>
            <a:ext cx="8610600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rPr>
              <a:t>Execute</a:t>
            </a:r>
            <a:endParaRPr/>
          </a:p>
        </p:txBody>
      </p:sp>
      <p:sp>
        <p:nvSpPr>
          <p:cNvPr id="2" name="Rectangle 1"/>
          <p:cNvSpPr/>
          <p:nvPr/>
        </p:nvSpPr>
        <p:spPr>
          <a:xfrm>
            <a:off x="4376057" y="2648859"/>
            <a:ext cx="2848037" cy="304981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39"/>
          <p:cNvSpPr txBox="1"/>
          <p:nvPr/>
        </p:nvSpPr>
        <p:spPr>
          <a:xfrm>
            <a:off x="228600" y="5934075"/>
            <a:ext cx="87630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rPr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The Project Manager has overall responsibility for the project.</a:t>
            </a:r>
            <a:endParaRPr/>
          </a:p>
        </p:txBody>
      </p:sp>
      <p:grpSp>
        <p:nvGrpSpPr>
          <p:cNvPr id="529" name="Google Shape;529;p39"/>
          <p:cNvGrpSpPr/>
          <p:nvPr/>
        </p:nvGrpSpPr>
        <p:grpSpPr>
          <a:xfrm>
            <a:off x="685800" y="1111803"/>
            <a:ext cx="7543800" cy="4382280"/>
            <a:chOff x="0" y="68516"/>
            <a:chExt cx="7543800" cy="4382280"/>
          </a:xfrm>
        </p:grpSpPr>
        <p:sp>
          <p:nvSpPr>
            <p:cNvPr id="530" name="Google Shape;530;p39"/>
            <p:cNvSpPr/>
            <p:nvPr/>
          </p:nvSpPr>
          <p:spPr>
            <a:xfrm>
              <a:off x="0" y="481796"/>
              <a:ext cx="7543800" cy="39690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w="254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39"/>
            <p:cNvSpPr txBox="1"/>
            <p:nvPr/>
          </p:nvSpPr>
          <p:spPr>
            <a:xfrm>
              <a:off x="0" y="481796"/>
              <a:ext cx="7543800" cy="396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85475" tIns="583175" rIns="585475" bIns="199125" anchor="t" anchorCtr="0">
              <a:noAutofit/>
            </a:bodyPr>
            <a:lstStyle/>
            <a:p>
              <a:pPr marL="285750" marR="0" lvl="1" indent="-2857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Calibri"/>
                <a:buChar char="•"/>
              </a:pPr>
              <a:r>
                <a:rPr lang="en-US" sz="2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Carry out your plan</a:t>
              </a:r>
              <a:endParaRPr/>
            </a:p>
            <a:p>
              <a:pPr marL="285750" marR="0" lvl="1" indent="-285750" algn="l" rtl="0">
                <a:lnSpc>
                  <a:spcPct val="90000"/>
                </a:lnSpc>
                <a:spcBef>
                  <a:spcPts val="42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Calibri"/>
                <a:buChar char="•"/>
              </a:pPr>
              <a:r>
                <a:rPr lang="en-US" sz="2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Organize and train the project team</a:t>
              </a:r>
              <a:endParaRPr/>
            </a:p>
            <a:p>
              <a:pPr marL="285750" marR="0" lvl="1" indent="-285750" algn="l" rtl="0">
                <a:lnSpc>
                  <a:spcPct val="90000"/>
                </a:lnSpc>
                <a:spcBef>
                  <a:spcPts val="42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Calibri"/>
                <a:buChar char="•"/>
              </a:pPr>
              <a:r>
                <a:rPr lang="en-US" sz="2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Assign work to the project team</a:t>
              </a:r>
              <a:endParaRPr/>
            </a:p>
            <a:p>
              <a:pPr marL="285750" marR="0" lvl="1" indent="-285750" algn="l" rtl="0">
                <a:lnSpc>
                  <a:spcPct val="90000"/>
                </a:lnSpc>
                <a:spcBef>
                  <a:spcPts val="42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Calibri"/>
                <a:buChar char="•"/>
              </a:pPr>
              <a:r>
                <a:rPr lang="en-US" sz="2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Direct and manage the team’s activities</a:t>
              </a:r>
              <a:endParaRPr/>
            </a:p>
            <a:p>
              <a:pPr marL="285750" marR="0" lvl="1" indent="-285750" algn="l" rtl="0">
                <a:lnSpc>
                  <a:spcPct val="90000"/>
                </a:lnSpc>
                <a:spcBef>
                  <a:spcPts val="42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Calibri"/>
                <a:buChar char="•"/>
              </a:pPr>
              <a:r>
                <a:rPr lang="en-US" sz="2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Communicate with stakeholders</a:t>
              </a:r>
              <a:endParaRPr/>
            </a:p>
            <a:p>
              <a:pPr marL="285750" marR="0" lvl="1" indent="-285750" algn="l" rtl="0">
                <a:lnSpc>
                  <a:spcPct val="90000"/>
                </a:lnSpc>
                <a:spcBef>
                  <a:spcPts val="42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Calibri"/>
                <a:buChar char="•"/>
              </a:pPr>
              <a:r>
                <a:rPr lang="en-US" sz="2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Measure your progress against your plan</a:t>
              </a:r>
              <a:endParaRPr/>
            </a:p>
            <a:p>
              <a:pPr marL="285750" marR="0" lvl="1" indent="-285750" algn="l" rtl="0">
                <a:lnSpc>
                  <a:spcPct val="90000"/>
                </a:lnSpc>
                <a:spcBef>
                  <a:spcPts val="42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Calibri"/>
                <a:buChar char="•"/>
              </a:pPr>
              <a:r>
                <a:rPr lang="en-US" sz="2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Measure quality against your plan</a:t>
              </a:r>
              <a:endParaRPr/>
            </a:p>
          </p:txBody>
        </p:sp>
        <p:sp>
          <p:nvSpPr>
            <p:cNvPr id="532" name="Google Shape;532;p39"/>
            <p:cNvSpPr/>
            <p:nvPr/>
          </p:nvSpPr>
          <p:spPr>
            <a:xfrm>
              <a:off x="377190" y="68516"/>
              <a:ext cx="5280660" cy="826560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39"/>
            <p:cNvSpPr txBox="1"/>
            <p:nvPr/>
          </p:nvSpPr>
          <p:spPr>
            <a:xfrm>
              <a:off x="417539" y="108865"/>
              <a:ext cx="5199962" cy="7458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99575" tIns="0" rIns="199575" bIns="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Calibri"/>
                <a:buNone/>
              </a:pPr>
              <a:r>
                <a:rPr lang="en-US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Project Manager</a:t>
              </a:r>
              <a:endParaRPr/>
            </a:p>
          </p:txBody>
        </p:sp>
      </p:grpSp>
      <p:sp>
        <p:nvSpPr>
          <p:cNvPr id="534" name="Google Shape;534;p39"/>
          <p:cNvSpPr txBox="1">
            <a:spLocks noGrp="1"/>
          </p:cNvSpPr>
          <p:nvPr>
            <p:ph type="title"/>
          </p:nvPr>
        </p:nvSpPr>
        <p:spPr>
          <a:xfrm>
            <a:off x="304800" y="76200"/>
            <a:ext cx="8610600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rPr>
              <a:t>Execute – Project Manager’s Role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42"/>
          <p:cNvSpPr txBox="1"/>
          <p:nvPr/>
        </p:nvSpPr>
        <p:spPr>
          <a:xfrm>
            <a:off x="304800" y="59388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rPr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People are the key to success!</a:t>
            </a:r>
            <a:endParaRPr/>
          </a:p>
        </p:txBody>
      </p:sp>
      <p:grpSp>
        <p:nvGrpSpPr>
          <p:cNvPr id="579" name="Google Shape;579;p42"/>
          <p:cNvGrpSpPr/>
          <p:nvPr/>
        </p:nvGrpSpPr>
        <p:grpSpPr>
          <a:xfrm>
            <a:off x="1905000" y="1007659"/>
            <a:ext cx="5943600" cy="4778778"/>
            <a:chOff x="0" y="17058"/>
            <a:chExt cx="5943600" cy="4778778"/>
          </a:xfrm>
        </p:grpSpPr>
        <p:sp>
          <p:nvSpPr>
            <p:cNvPr id="580" name="Google Shape;580;p42"/>
            <p:cNvSpPr/>
            <p:nvPr/>
          </p:nvSpPr>
          <p:spPr>
            <a:xfrm>
              <a:off x="0" y="371298"/>
              <a:ext cx="5943600" cy="10206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w="254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42"/>
            <p:cNvSpPr txBox="1"/>
            <p:nvPr/>
          </p:nvSpPr>
          <p:spPr>
            <a:xfrm>
              <a:off x="0" y="371298"/>
              <a:ext cx="5943600" cy="1020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61275" tIns="499850" rIns="461275" bIns="170675" anchor="t" anchorCtr="0">
              <a:noAutofit/>
            </a:bodyPr>
            <a:lstStyle/>
            <a:p>
              <a:pPr marL="228600" marR="0" lvl="1" indent="-2286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Char char="•"/>
              </a:pPr>
              <a:r>
                <a:rPr lang="en-US" sz="2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Does the work</a:t>
              </a:r>
              <a:endParaRPr/>
            </a:p>
          </p:txBody>
        </p:sp>
        <p:sp>
          <p:nvSpPr>
            <p:cNvPr id="582" name="Google Shape;582;p42"/>
            <p:cNvSpPr/>
            <p:nvPr/>
          </p:nvSpPr>
          <p:spPr>
            <a:xfrm>
              <a:off x="297180" y="17058"/>
              <a:ext cx="4160520" cy="708480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42"/>
            <p:cNvSpPr txBox="1"/>
            <p:nvPr/>
          </p:nvSpPr>
          <p:spPr>
            <a:xfrm>
              <a:off x="331765" y="51643"/>
              <a:ext cx="4091350" cy="6393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7250" tIns="0" rIns="157250" bIns="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r>
                <a:rPr lang="en-US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Project Team</a:t>
              </a:r>
              <a:endParaRPr/>
            </a:p>
          </p:txBody>
        </p:sp>
        <p:sp>
          <p:nvSpPr>
            <p:cNvPr id="584" name="Google Shape;584;p42"/>
            <p:cNvSpPr/>
            <p:nvPr/>
          </p:nvSpPr>
          <p:spPr>
            <a:xfrm>
              <a:off x="0" y="1875738"/>
              <a:ext cx="5943600" cy="13986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w="254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42"/>
            <p:cNvSpPr txBox="1"/>
            <p:nvPr/>
          </p:nvSpPr>
          <p:spPr>
            <a:xfrm>
              <a:off x="0" y="1875738"/>
              <a:ext cx="5943600" cy="1398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61275" tIns="499850" rIns="461275" bIns="170675" anchor="t" anchorCtr="0">
              <a:noAutofit/>
            </a:bodyPr>
            <a:lstStyle/>
            <a:p>
              <a:pPr marL="228600" marR="0" lvl="1" indent="-2286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Char char="•"/>
              </a:pPr>
              <a:r>
                <a:rPr lang="en-US" sz="2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Funds the project</a:t>
              </a:r>
              <a:endParaRPr/>
            </a:p>
            <a:p>
              <a:pPr marL="228600" marR="0" lvl="1" indent="-228600" algn="l" rtl="0">
                <a:lnSpc>
                  <a:spcPct val="9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Char char="•"/>
              </a:pPr>
              <a:r>
                <a:rPr lang="en-US" sz="2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Promotes the project</a:t>
              </a:r>
              <a:endParaRPr/>
            </a:p>
          </p:txBody>
        </p:sp>
        <p:sp>
          <p:nvSpPr>
            <p:cNvPr id="586" name="Google Shape;586;p42"/>
            <p:cNvSpPr/>
            <p:nvPr/>
          </p:nvSpPr>
          <p:spPr>
            <a:xfrm>
              <a:off x="297180" y="1521498"/>
              <a:ext cx="4160520" cy="708480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42"/>
            <p:cNvSpPr txBox="1"/>
            <p:nvPr/>
          </p:nvSpPr>
          <p:spPr>
            <a:xfrm>
              <a:off x="331765" y="1556083"/>
              <a:ext cx="4091350" cy="6393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7250" tIns="0" rIns="157250" bIns="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r>
                <a:rPr lang="en-US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Sponsor</a:t>
              </a:r>
              <a:endParaRPr/>
            </a:p>
          </p:txBody>
        </p:sp>
        <p:sp>
          <p:nvSpPr>
            <p:cNvPr id="588" name="Google Shape;588;p42"/>
            <p:cNvSpPr/>
            <p:nvPr/>
          </p:nvSpPr>
          <p:spPr>
            <a:xfrm>
              <a:off x="0" y="3775236"/>
              <a:ext cx="5943600" cy="10206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w="254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42"/>
            <p:cNvSpPr txBox="1"/>
            <p:nvPr/>
          </p:nvSpPr>
          <p:spPr>
            <a:xfrm>
              <a:off x="0" y="3775236"/>
              <a:ext cx="5943600" cy="1020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61275" tIns="499850" rIns="461275" bIns="170675" anchor="t" anchorCtr="0">
              <a:noAutofit/>
            </a:bodyPr>
            <a:lstStyle/>
            <a:p>
              <a:pPr marL="228600" marR="0" lvl="1" indent="-2286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Char char="•"/>
              </a:pPr>
              <a:r>
                <a:rPr lang="en-US" sz="2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Stay informed and engaged</a:t>
              </a:r>
              <a:endParaRPr/>
            </a:p>
          </p:txBody>
        </p:sp>
        <p:sp>
          <p:nvSpPr>
            <p:cNvPr id="590" name="Google Shape;590;p42"/>
            <p:cNvSpPr/>
            <p:nvPr/>
          </p:nvSpPr>
          <p:spPr>
            <a:xfrm>
              <a:off x="297180" y="3403938"/>
              <a:ext cx="4160520" cy="708480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42"/>
            <p:cNvSpPr txBox="1"/>
            <p:nvPr/>
          </p:nvSpPr>
          <p:spPr>
            <a:xfrm>
              <a:off x="331765" y="3438523"/>
              <a:ext cx="4091350" cy="6393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7250" tIns="0" rIns="157250" bIns="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r>
                <a:rPr lang="en-US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Stakeholders</a:t>
              </a:r>
              <a:endParaRPr/>
            </a:p>
          </p:txBody>
        </p:sp>
      </p:grpSp>
      <p:sp>
        <p:nvSpPr>
          <p:cNvPr id="592" name="Google Shape;592;p42"/>
          <p:cNvSpPr txBox="1">
            <a:spLocks noGrp="1"/>
          </p:cNvSpPr>
          <p:nvPr>
            <p:ph type="title"/>
          </p:nvPr>
        </p:nvSpPr>
        <p:spPr>
          <a:xfrm>
            <a:off x="304800" y="76200"/>
            <a:ext cx="8610600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rPr>
              <a:t>Execute – Other Roles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0" name="Google Shape;560;p41"/>
          <p:cNvGrpSpPr/>
          <p:nvPr/>
        </p:nvGrpSpPr>
        <p:grpSpPr>
          <a:xfrm>
            <a:off x="495436" y="1242078"/>
            <a:ext cx="8496027" cy="4480206"/>
            <a:chOff x="136" y="22878"/>
            <a:chExt cx="8496027" cy="4480206"/>
          </a:xfrm>
        </p:grpSpPr>
        <p:sp>
          <p:nvSpPr>
            <p:cNvPr id="561" name="Google Shape;561;p41"/>
            <p:cNvSpPr/>
            <p:nvPr/>
          </p:nvSpPr>
          <p:spPr>
            <a:xfrm>
              <a:off x="136" y="22878"/>
              <a:ext cx="4356013" cy="1742405"/>
            </a:xfrm>
            <a:prstGeom prst="chevron">
              <a:avLst>
                <a:gd name="adj" fmla="val 50000"/>
              </a:avLst>
            </a:prstGeom>
            <a:solidFill>
              <a:schemeClr val="lt1"/>
            </a:solidFill>
            <a:ln w="25400" cap="flat" cmpd="sng">
              <a:solidFill>
                <a:srgbClr val="006EB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41"/>
            <p:cNvSpPr txBox="1"/>
            <p:nvPr/>
          </p:nvSpPr>
          <p:spPr>
            <a:xfrm>
              <a:off x="871339" y="22878"/>
              <a:ext cx="2613608" cy="17424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0000" tIns="53325" rIns="53325" bIns="533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000"/>
                <a:buFont typeface="Calibri"/>
                <a:buNone/>
              </a:pPr>
              <a:r>
                <a:rPr lang="en-US" sz="4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Follow your Plan</a:t>
              </a:r>
              <a:endParaRPr/>
            </a:p>
          </p:txBody>
        </p:sp>
        <p:sp>
          <p:nvSpPr>
            <p:cNvPr id="563" name="Google Shape;563;p41"/>
            <p:cNvSpPr/>
            <p:nvPr/>
          </p:nvSpPr>
          <p:spPr>
            <a:xfrm>
              <a:off x="136" y="1983084"/>
              <a:ext cx="3484810" cy="2520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41"/>
            <p:cNvSpPr txBox="1"/>
            <p:nvPr/>
          </p:nvSpPr>
          <p:spPr>
            <a:xfrm>
              <a:off x="136" y="1983084"/>
              <a:ext cx="3484810" cy="2520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285750" marR="0" lvl="1" indent="-2857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000"/>
                <a:buFont typeface="Calibri"/>
                <a:buChar char="•"/>
              </a:pPr>
              <a:r>
                <a:rPr lang="en-US" sz="4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Scope</a:t>
              </a:r>
              <a:endParaRPr/>
            </a:p>
            <a:p>
              <a:pPr marL="285750" marR="0" lvl="1" indent="-285750" algn="l" rtl="0">
                <a:lnSpc>
                  <a:spcPct val="9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dk1"/>
                </a:buClr>
                <a:buSzPts val="4000"/>
                <a:buFont typeface="Calibri"/>
                <a:buChar char="•"/>
              </a:pPr>
              <a:r>
                <a:rPr lang="en-US" sz="4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Time</a:t>
              </a:r>
              <a:endParaRPr/>
            </a:p>
            <a:p>
              <a:pPr marL="285750" marR="0" lvl="1" indent="-285750" algn="l" rtl="0">
                <a:lnSpc>
                  <a:spcPct val="9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dk1"/>
                </a:buClr>
                <a:buSzPts val="4000"/>
                <a:buFont typeface="Calibri"/>
                <a:buChar char="•"/>
              </a:pPr>
              <a:r>
                <a:rPr lang="en-US" sz="4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Cost</a:t>
              </a:r>
              <a:endParaRPr/>
            </a:p>
            <a:p>
              <a:pPr marL="285750" marR="0" lvl="1" indent="-285750" algn="l" rtl="0">
                <a:lnSpc>
                  <a:spcPct val="9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dk1"/>
                </a:buClr>
                <a:buSzPts val="4000"/>
                <a:buFont typeface="Calibri"/>
                <a:buChar char="•"/>
              </a:pPr>
              <a:r>
                <a:rPr lang="en-US" sz="4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Quality</a:t>
              </a:r>
              <a:endParaRPr/>
            </a:p>
          </p:txBody>
        </p:sp>
        <p:sp>
          <p:nvSpPr>
            <p:cNvPr id="565" name="Google Shape;565;p41"/>
            <p:cNvSpPr/>
            <p:nvPr/>
          </p:nvSpPr>
          <p:spPr>
            <a:xfrm>
              <a:off x="4140150" y="22878"/>
              <a:ext cx="4356013" cy="1742405"/>
            </a:xfrm>
            <a:prstGeom prst="chevron">
              <a:avLst>
                <a:gd name="adj" fmla="val 50000"/>
              </a:avLst>
            </a:prstGeom>
            <a:solidFill>
              <a:schemeClr val="lt1"/>
            </a:solidFill>
            <a:ln w="25400" cap="flat" cmpd="sng">
              <a:solidFill>
                <a:srgbClr val="006EB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41"/>
            <p:cNvSpPr txBox="1"/>
            <p:nvPr/>
          </p:nvSpPr>
          <p:spPr>
            <a:xfrm>
              <a:off x="5011353" y="22878"/>
              <a:ext cx="2613608" cy="17424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0000" tIns="53325" rIns="53325" bIns="533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000"/>
                <a:buFont typeface="Calibri"/>
                <a:buNone/>
              </a:pPr>
              <a:r>
                <a:rPr lang="en-US" sz="4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Produce the Output</a:t>
              </a:r>
              <a:endParaRPr/>
            </a:p>
          </p:txBody>
        </p:sp>
        <p:sp>
          <p:nvSpPr>
            <p:cNvPr id="567" name="Google Shape;567;p41"/>
            <p:cNvSpPr/>
            <p:nvPr/>
          </p:nvSpPr>
          <p:spPr>
            <a:xfrm>
              <a:off x="4140150" y="1983084"/>
              <a:ext cx="3484810" cy="2520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41"/>
            <p:cNvSpPr txBox="1"/>
            <p:nvPr/>
          </p:nvSpPr>
          <p:spPr>
            <a:xfrm>
              <a:off x="4140150" y="1983084"/>
              <a:ext cx="3484810" cy="2520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285750" marR="0" lvl="1" indent="-2857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000"/>
                <a:buFont typeface="Calibri"/>
                <a:buChar char="•"/>
              </a:pPr>
              <a:r>
                <a:rPr lang="en-US" sz="4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Product</a:t>
              </a:r>
              <a:endParaRPr/>
            </a:p>
            <a:p>
              <a:pPr marL="285750" marR="0" lvl="1" indent="-285750" algn="l" rtl="0">
                <a:lnSpc>
                  <a:spcPct val="9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dk1"/>
                </a:buClr>
                <a:buSzPts val="4000"/>
                <a:buFont typeface="Calibri"/>
                <a:buChar char="•"/>
              </a:pPr>
              <a:r>
                <a:rPr lang="en-US" sz="4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Service</a:t>
              </a:r>
              <a:endParaRPr/>
            </a:p>
            <a:p>
              <a:pPr marL="285750" marR="0" lvl="1" indent="-285750" algn="l" rtl="0">
                <a:lnSpc>
                  <a:spcPct val="9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dk1"/>
                </a:buClr>
                <a:buSzPts val="4000"/>
                <a:buFont typeface="Calibri"/>
                <a:buChar char="•"/>
              </a:pPr>
              <a:r>
                <a:rPr lang="en-US" sz="4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Result</a:t>
              </a:r>
              <a:endParaRPr/>
            </a:p>
          </p:txBody>
        </p:sp>
      </p:grpSp>
      <p:sp>
        <p:nvSpPr>
          <p:cNvPr id="570" name="Google Shape;570;p41"/>
          <p:cNvSpPr txBox="1"/>
          <p:nvPr/>
        </p:nvSpPr>
        <p:spPr>
          <a:xfrm>
            <a:off x="228600" y="5934075"/>
            <a:ext cx="87630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rPr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 good plan makes executing easier.</a:t>
            </a:r>
            <a:endParaRPr/>
          </a:p>
        </p:txBody>
      </p:sp>
      <p:sp>
        <p:nvSpPr>
          <p:cNvPr id="571" name="Google Shape;571;p41"/>
          <p:cNvSpPr txBox="1">
            <a:spLocks noGrp="1"/>
          </p:cNvSpPr>
          <p:nvPr>
            <p:ph type="title"/>
          </p:nvPr>
        </p:nvSpPr>
        <p:spPr>
          <a:xfrm>
            <a:off x="304800" y="76200"/>
            <a:ext cx="8610600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rPr>
              <a:t>Execute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5"/>
          <p:cNvSpPr txBox="1">
            <a:spLocks noGrp="1"/>
          </p:cNvSpPr>
          <p:nvPr>
            <p:ph type="body" idx="1"/>
          </p:nvPr>
        </p:nvSpPr>
        <p:spPr>
          <a:xfrm>
            <a:off x="304800" y="914400"/>
            <a:ext cx="8610600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accent1"/>
                </a:solidFill>
              </a:rPr>
              <a:t>What You Will Learn</a:t>
            </a:r>
            <a:endParaRPr sz="3600" b="1">
              <a:solidFill>
                <a:schemeClr val="accent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/>
              <a:t>How to score the 10 project management points</a:t>
            </a:r>
            <a:endParaRPr sz="2400"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/>
              <a:t>Setting project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goals</a:t>
            </a:r>
            <a:endParaRPr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/>
              <a:t>D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ecid</a:t>
            </a:r>
            <a:r>
              <a:rPr lang="en-US" sz="2400"/>
              <a:t>ing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wh</a:t>
            </a:r>
            <a:r>
              <a:rPr lang="en-US" sz="2400"/>
              <a:t>ich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goals </a:t>
            </a:r>
            <a:r>
              <a:rPr lang="en-US" sz="2400"/>
              <a:t>are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worth your effort - pri</a:t>
            </a:r>
            <a:r>
              <a:rPr lang="en-US" sz="2400"/>
              <a:t>oritizing</a:t>
            </a:r>
            <a:endParaRPr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to plan ahead</a:t>
            </a:r>
            <a:endParaRPr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to break big jobs into smaller objectives</a:t>
            </a:r>
            <a:endParaRPr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to follow a plan</a:t>
            </a:r>
            <a:endParaRPr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to deal with unknowns</a:t>
            </a:r>
            <a:endParaRPr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to adapt to changes</a:t>
            </a:r>
            <a:endParaRPr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to make the best use of time and money</a:t>
            </a:r>
            <a:endParaRPr sz="2400" b="0" i="0" u="none" strike="noStrike" cap="none">
              <a:solidFill>
                <a:srgbClr val="3333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400" b="0" i="0" u="none" strike="noStrike" cap="none">
              <a:solidFill>
                <a:srgbClr val="3333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rgbClr val="3333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rgbClr val="3333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5"/>
          <p:cNvSpPr txBox="1"/>
          <p:nvPr/>
        </p:nvSpPr>
        <p:spPr>
          <a:xfrm>
            <a:off x="266700" y="5722203"/>
            <a:ext cx="8610600" cy="830997"/>
          </a:xfrm>
          <a:prstGeom prst="rect">
            <a:avLst/>
          </a:prstGeom>
          <a:solidFill>
            <a:srgbClr val="007AC3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Apply the time-tested principles of project management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to reach your goals.</a:t>
            </a:r>
            <a:endParaRPr dirty="0"/>
          </a:p>
        </p:txBody>
      </p:sp>
      <p:pic>
        <p:nvPicPr>
          <p:cNvPr id="109" name="Google Shape;10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2475" y="40825"/>
            <a:ext cx="2949975" cy="70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p44"/>
          <p:cNvSpPr txBox="1"/>
          <p:nvPr/>
        </p:nvSpPr>
        <p:spPr>
          <a:xfrm>
            <a:off x="287356" y="60912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n-US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Update the Check-in section of the project plan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  <p:sp>
        <p:nvSpPr>
          <p:cNvPr id="608" name="Google Shape;608;p44"/>
          <p:cNvSpPr txBox="1">
            <a:spLocks noGrp="1"/>
          </p:cNvSpPr>
          <p:nvPr>
            <p:ph type="title"/>
          </p:nvPr>
        </p:nvSpPr>
        <p:spPr>
          <a:xfrm>
            <a:off x="304800" y="76200"/>
            <a:ext cx="8610600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rPr>
              <a:t>Monitor and Control</a:t>
            </a:r>
            <a:endParaRPr/>
          </a:p>
        </p:txBody>
      </p:sp>
      <p:sp>
        <p:nvSpPr>
          <p:cNvPr id="609" name="Google Shape;609;p44"/>
          <p:cNvSpPr/>
          <p:nvPr/>
        </p:nvSpPr>
        <p:spPr>
          <a:xfrm>
            <a:off x="1752600" y="1864964"/>
            <a:ext cx="5730658" cy="3523190"/>
          </a:xfrm>
          <a:prstGeom prst="roundRect">
            <a:avLst>
              <a:gd name="adj" fmla="val 16667"/>
            </a:avLst>
          </a:prstGeom>
          <a:solidFill>
            <a:srgbClr val="FED199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Monitor and Control</a:t>
            </a:r>
            <a:endParaRPr/>
          </a:p>
        </p:txBody>
      </p:sp>
      <p:sp>
        <p:nvSpPr>
          <p:cNvPr id="610" name="Google Shape;610;p44"/>
          <p:cNvSpPr/>
          <p:nvPr/>
        </p:nvSpPr>
        <p:spPr>
          <a:xfrm rot="-5400000">
            <a:off x="3308363" y="2597362"/>
            <a:ext cx="2383972" cy="248696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7500" y="60000"/>
                </a:moveTo>
                <a:lnTo>
                  <a:pt x="7500" y="60000"/>
                </a:lnTo>
                <a:cubicBezTo>
                  <a:pt x="7500" y="33593"/>
                  <a:pt x="26890" y="11245"/>
                  <a:pt x="52901" y="7674"/>
                </a:cubicBezTo>
                <a:cubicBezTo>
                  <a:pt x="78911" y="4104"/>
                  <a:pt x="103546" y="20408"/>
                  <a:pt x="110580" y="45849"/>
                </a:cubicBezTo>
                <a:lnTo>
                  <a:pt x="117780" y="45849"/>
                </a:lnTo>
                <a:lnTo>
                  <a:pt x="105000" y="60000"/>
                </a:lnTo>
                <a:lnTo>
                  <a:pt x="87780" y="45849"/>
                </a:lnTo>
                <a:lnTo>
                  <a:pt x="94865" y="45849"/>
                </a:lnTo>
                <a:lnTo>
                  <a:pt x="94865" y="45849"/>
                </a:lnTo>
                <a:cubicBezTo>
                  <a:pt x="88237" y="28697"/>
                  <a:pt x="70653" y="18792"/>
                  <a:pt x="52971" y="22249"/>
                </a:cubicBezTo>
                <a:cubicBezTo>
                  <a:pt x="35290" y="25707"/>
                  <a:pt x="22500" y="41552"/>
                  <a:pt x="22500" y="60000"/>
                </a:cubicBezTo>
                <a:close/>
              </a:path>
            </a:pathLst>
          </a:custGeom>
          <a:solidFill>
            <a:srgbClr val="86BBD8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1" name="Google Shape;611;p44"/>
          <p:cNvSpPr/>
          <p:nvPr/>
        </p:nvSpPr>
        <p:spPr>
          <a:xfrm rot="5400000">
            <a:off x="3288209" y="2597363"/>
            <a:ext cx="2383972" cy="248696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7500" y="60000"/>
                </a:moveTo>
                <a:lnTo>
                  <a:pt x="7500" y="60000"/>
                </a:lnTo>
                <a:cubicBezTo>
                  <a:pt x="7500" y="33593"/>
                  <a:pt x="26890" y="11245"/>
                  <a:pt x="52901" y="7674"/>
                </a:cubicBezTo>
                <a:cubicBezTo>
                  <a:pt x="78911" y="4104"/>
                  <a:pt x="103546" y="20408"/>
                  <a:pt x="110580" y="45849"/>
                </a:cubicBezTo>
                <a:lnTo>
                  <a:pt x="117780" y="45849"/>
                </a:lnTo>
                <a:lnTo>
                  <a:pt x="105000" y="60000"/>
                </a:lnTo>
                <a:lnTo>
                  <a:pt x="87780" y="45849"/>
                </a:lnTo>
                <a:lnTo>
                  <a:pt x="94865" y="45849"/>
                </a:lnTo>
                <a:lnTo>
                  <a:pt x="94865" y="45849"/>
                </a:lnTo>
                <a:cubicBezTo>
                  <a:pt x="88237" y="28697"/>
                  <a:pt x="70653" y="18792"/>
                  <a:pt x="52971" y="22249"/>
                </a:cubicBezTo>
                <a:cubicBezTo>
                  <a:pt x="35290" y="25707"/>
                  <a:pt x="22500" y="41552"/>
                  <a:pt x="22500" y="60000"/>
                </a:cubicBezTo>
                <a:close/>
              </a:path>
            </a:pathLst>
          </a:custGeom>
          <a:solidFill>
            <a:srgbClr val="86BBD8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2" name="Google Shape;612;p44"/>
          <p:cNvSpPr/>
          <p:nvPr/>
        </p:nvSpPr>
        <p:spPr>
          <a:xfrm>
            <a:off x="265608" y="3207591"/>
            <a:ext cx="1759580" cy="1266511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86BBD8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Initiate</a:t>
            </a:r>
            <a:endParaRPr/>
          </a:p>
        </p:txBody>
      </p:sp>
      <p:sp>
        <p:nvSpPr>
          <p:cNvPr id="613" name="Google Shape;613;p44"/>
          <p:cNvSpPr/>
          <p:nvPr/>
        </p:nvSpPr>
        <p:spPr>
          <a:xfrm>
            <a:off x="5470179" y="3170781"/>
            <a:ext cx="1753915" cy="1262433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86BBD8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Execute</a:t>
            </a:r>
            <a:endParaRPr/>
          </a:p>
        </p:txBody>
      </p:sp>
      <p:sp>
        <p:nvSpPr>
          <p:cNvPr id="614" name="Google Shape;614;p44"/>
          <p:cNvSpPr/>
          <p:nvPr/>
        </p:nvSpPr>
        <p:spPr>
          <a:xfrm>
            <a:off x="2019194" y="3489940"/>
            <a:ext cx="1495081" cy="620037"/>
          </a:xfrm>
          <a:prstGeom prst="rect">
            <a:avLst/>
          </a:prstGeom>
          <a:solidFill>
            <a:srgbClr val="86BBD8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</a:t>
            </a:r>
            <a:endParaRPr/>
          </a:p>
        </p:txBody>
      </p:sp>
      <p:sp>
        <p:nvSpPr>
          <p:cNvPr id="615" name="Google Shape;615;p44"/>
          <p:cNvSpPr/>
          <p:nvPr/>
        </p:nvSpPr>
        <p:spPr>
          <a:xfrm>
            <a:off x="7208699" y="3166703"/>
            <a:ext cx="1759579" cy="126651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86BBD8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Close</a:t>
            </a:r>
            <a:endParaRPr/>
          </a:p>
        </p:txBody>
      </p:sp>
      <p:sp>
        <p:nvSpPr>
          <p:cNvPr id="616" name="Google Shape;616;p44"/>
          <p:cNvSpPr/>
          <p:nvPr/>
        </p:nvSpPr>
        <p:spPr>
          <a:xfrm>
            <a:off x="1374458" y="4571666"/>
            <a:ext cx="1978342" cy="865331"/>
          </a:xfrm>
          <a:prstGeom prst="cloudCallout">
            <a:avLst>
              <a:gd name="adj1" fmla="val 20854"/>
              <a:gd name="adj2" fmla="val -117364"/>
            </a:avLst>
          </a:prstGeom>
          <a:solidFill>
            <a:srgbClr val="005B9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Determine how to do it</a:t>
            </a:r>
            <a:endParaRPr/>
          </a:p>
        </p:txBody>
      </p:sp>
      <p:sp>
        <p:nvSpPr>
          <p:cNvPr id="617" name="Google Shape;617;p44"/>
          <p:cNvSpPr/>
          <p:nvPr/>
        </p:nvSpPr>
        <p:spPr>
          <a:xfrm>
            <a:off x="5272403" y="4700484"/>
            <a:ext cx="1516996" cy="865331"/>
          </a:xfrm>
          <a:prstGeom prst="cloudCallout">
            <a:avLst>
              <a:gd name="adj1" fmla="val 14961"/>
              <a:gd name="adj2" fmla="val -128257"/>
            </a:avLst>
          </a:prstGeom>
          <a:solidFill>
            <a:srgbClr val="005B9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Do it</a:t>
            </a:r>
            <a:endParaRPr/>
          </a:p>
        </p:txBody>
      </p:sp>
      <p:sp>
        <p:nvSpPr>
          <p:cNvPr id="618" name="Google Shape;618;p44"/>
          <p:cNvSpPr/>
          <p:nvPr/>
        </p:nvSpPr>
        <p:spPr>
          <a:xfrm>
            <a:off x="166135" y="2293478"/>
            <a:ext cx="1523431" cy="865331"/>
          </a:xfrm>
          <a:prstGeom prst="cloudCallout">
            <a:avLst>
              <a:gd name="adj1" fmla="val 6450"/>
              <a:gd name="adj2" fmla="val 104871"/>
            </a:avLst>
          </a:prstGeom>
          <a:solidFill>
            <a:srgbClr val="005B9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Decide to do it</a:t>
            </a:r>
            <a:endParaRPr/>
          </a:p>
        </p:txBody>
      </p:sp>
      <p:sp>
        <p:nvSpPr>
          <p:cNvPr id="619" name="Google Shape;619;p44"/>
          <p:cNvSpPr/>
          <p:nvPr/>
        </p:nvSpPr>
        <p:spPr>
          <a:xfrm>
            <a:off x="6835975" y="2252529"/>
            <a:ext cx="1516996" cy="865331"/>
          </a:xfrm>
          <a:prstGeom prst="cloudCallout">
            <a:avLst>
              <a:gd name="adj1" fmla="val 25525"/>
              <a:gd name="adj2" fmla="val 103782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Wrap it up</a:t>
            </a:r>
            <a:endParaRPr/>
          </a:p>
        </p:txBody>
      </p:sp>
      <p:sp>
        <p:nvSpPr>
          <p:cNvPr id="620" name="Google Shape;620;p44"/>
          <p:cNvSpPr/>
          <p:nvPr/>
        </p:nvSpPr>
        <p:spPr>
          <a:xfrm>
            <a:off x="1532189" y="1219200"/>
            <a:ext cx="1516996" cy="865331"/>
          </a:xfrm>
          <a:prstGeom prst="cloudCallout">
            <a:avLst>
              <a:gd name="adj1" fmla="val 51908"/>
              <a:gd name="adj2" fmla="val 56086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Adapt to change</a:t>
            </a:r>
            <a:endParaRPr/>
          </a:p>
        </p:txBody>
      </p:sp>
      <p:sp>
        <p:nvSpPr>
          <p:cNvPr id="2" name="Rectangle 1"/>
          <p:cNvSpPr/>
          <p:nvPr/>
        </p:nvSpPr>
        <p:spPr>
          <a:xfrm>
            <a:off x="3049185" y="2051873"/>
            <a:ext cx="3155672" cy="5643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6" name="Google Shape;656;p46"/>
          <p:cNvGrpSpPr/>
          <p:nvPr/>
        </p:nvGrpSpPr>
        <p:grpSpPr>
          <a:xfrm>
            <a:off x="1660422" y="915213"/>
            <a:ext cx="5823155" cy="5621299"/>
            <a:chOff x="1660422" y="812"/>
            <a:chExt cx="5823155" cy="5621299"/>
          </a:xfrm>
        </p:grpSpPr>
        <p:sp>
          <p:nvSpPr>
            <p:cNvPr id="657" name="Google Shape;657;p46"/>
            <p:cNvSpPr/>
            <p:nvPr/>
          </p:nvSpPr>
          <p:spPr>
            <a:xfrm>
              <a:off x="3722563" y="812"/>
              <a:ext cx="1698873" cy="1698873"/>
            </a:xfrm>
            <a:prstGeom prst="ellipse">
              <a:avLst/>
            </a:prstGeom>
            <a:solidFill>
              <a:schemeClr val="accent2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46"/>
            <p:cNvSpPr txBox="1"/>
            <p:nvPr/>
          </p:nvSpPr>
          <p:spPr>
            <a:xfrm>
              <a:off x="3971357" y="249606"/>
              <a:ext cx="1201285" cy="12012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0300" tIns="20300" rIns="20300" bIns="203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Calibri"/>
                <a:buNone/>
              </a:pPr>
              <a:r>
                <a:rPr lang="en-US" sz="16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Recognize that change is happening</a:t>
              </a:r>
              <a:endParaRPr/>
            </a:p>
          </p:txBody>
        </p:sp>
        <p:sp>
          <p:nvSpPr>
            <p:cNvPr id="659" name="Google Shape;659;p46"/>
            <p:cNvSpPr/>
            <p:nvPr/>
          </p:nvSpPr>
          <p:spPr>
            <a:xfrm rot="2160000">
              <a:off x="5367485" y="1305186"/>
              <a:ext cx="450538" cy="573369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8B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46"/>
            <p:cNvSpPr txBox="1"/>
            <p:nvPr/>
          </p:nvSpPr>
          <p:spPr>
            <a:xfrm rot="2160000">
              <a:off x="5380392" y="1380137"/>
              <a:ext cx="315377" cy="3440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Calibri"/>
                <a:buNone/>
              </a:pP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1" name="Google Shape;661;p46"/>
            <p:cNvSpPr/>
            <p:nvPr/>
          </p:nvSpPr>
          <p:spPr>
            <a:xfrm>
              <a:off x="5784704" y="1499045"/>
              <a:ext cx="1698873" cy="1698873"/>
            </a:xfrm>
            <a:prstGeom prst="ellipse">
              <a:avLst/>
            </a:prstGeom>
            <a:solidFill>
              <a:srgbClr val="0079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46"/>
            <p:cNvSpPr txBox="1"/>
            <p:nvPr/>
          </p:nvSpPr>
          <p:spPr>
            <a:xfrm>
              <a:off x="6033498" y="1747839"/>
              <a:ext cx="1201285" cy="12012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0300" tIns="20300" rIns="20300" bIns="203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Calibri"/>
                <a:buNone/>
              </a:pPr>
              <a:r>
                <a:rPr lang="en-US" sz="16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Uncover</a:t>
              </a:r>
              <a:br>
                <a:rPr lang="en-US" sz="16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en-US" sz="16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the cause of the change</a:t>
              </a:r>
              <a:endParaRPr/>
            </a:p>
          </p:txBody>
        </p:sp>
        <p:sp>
          <p:nvSpPr>
            <p:cNvPr id="663" name="Google Shape;663;p46"/>
            <p:cNvSpPr/>
            <p:nvPr/>
          </p:nvSpPr>
          <p:spPr>
            <a:xfrm rot="6480000">
              <a:off x="6018977" y="3261766"/>
              <a:ext cx="450538" cy="573369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8B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46"/>
            <p:cNvSpPr txBox="1"/>
            <p:nvPr/>
          </p:nvSpPr>
          <p:spPr>
            <a:xfrm rot="-4320000">
              <a:off x="6107441" y="3312167"/>
              <a:ext cx="315377" cy="3440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Calibri"/>
                <a:buNone/>
              </a:pP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5" name="Google Shape;665;p46"/>
            <p:cNvSpPr/>
            <p:nvPr/>
          </p:nvSpPr>
          <p:spPr>
            <a:xfrm>
              <a:off x="4997036" y="3923238"/>
              <a:ext cx="1698873" cy="1698873"/>
            </a:xfrm>
            <a:prstGeom prst="ellipse">
              <a:avLst/>
            </a:prstGeom>
            <a:solidFill>
              <a:srgbClr val="0079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46"/>
            <p:cNvSpPr txBox="1"/>
            <p:nvPr/>
          </p:nvSpPr>
          <p:spPr>
            <a:xfrm>
              <a:off x="5245830" y="4172032"/>
              <a:ext cx="1201285" cy="12012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0300" tIns="20300" rIns="20300" bIns="203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Calibri"/>
                <a:buNone/>
              </a:pPr>
              <a:r>
                <a:rPr lang="en-US" sz="16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Decide</a:t>
              </a:r>
              <a:br>
                <a:rPr lang="en-US" sz="16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en-US" sz="16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what to do</a:t>
              </a:r>
              <a:endParaRPr/>
            </a:p>
          </p:txBody>
        </p:sp>
        <p:sp>
          <p:nvSpPr>
            <p:cNvPr id="667" name="Google Shape;667;p46"/>
            <p:cNvSpPr/>
            <p:nvPr/>
          </p:nvSpPr>
          <p:spPr>
            <a:xfrm rot="10800000">
              <a:off x="4359481" y="4485989"/>
              <a:ext cx="450538" cy="573369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8B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46"/>
            <p:cNvSpPr txBox="1"/>
            <p:nvPr/>
          </p:nvSpPr>
          <p:spPr>
            <a:xfrm>
              <a:off x="4494642" y="4600663"/>
              <a:ext cx="315377" cy="3440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Calibri"/>
                <a:buNone/>
              </a:pP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9" name="Google Shape;669;p46"/>
            <p:cNvSpPr/>
            <p:nvPr/>
          </p:nvSpPr>
          <p:spPr>
            <a:xfrm>
              <a:off x="2448090" y="3923238"/>
              <a:ext cx="1698873" cy="1698873"/>
            </a:xfrm>
            <a:prstGeom prst="ellipse">
              <a:avLst/>
            </a:prstGeom>
            <a:solidFill>
              <a:srgbClr val="0079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46"/>
            <p:cNvSpPr txBox="1"/>
            <p:nvPr/>
          </p:nvSpPr>
          <p:spPr>
            <a:xfrm>
              <a:off x="2696884" y="4172032"/>
              <a:ext cx="1201285" cy="12012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0300" tIns="20300" rIns="20300" bIns="203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Calibri"/>
                <a:buNone/>
              </a:pPr>
              <a:r>
                <a:rPr lang="en-US" sz="16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Adjust</a:t>
              </a:r>
              <a:br>
                <a:rPr lang="en-US" sz="16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en-US" sz="16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your plan</a:t>
              </a:r>
              <a:endParaRPr/>
            </a:p>
          </p:txBody>
        </p:sp>
        <p:sp>
          <p:nvSpPr>
            <p:cNvPr id="671" name="Google Shape;671;p46"/>
            <p:cNvSpPr/>
            <p:nvPr/>
          </p:nvSpPr>
          <p:spPr>
            <a:xfrm rot="-6480000">
              <a:off x="2682363" y="3286020"/>
              <a:ext cx="450538" cy="573369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8B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46"/>
            <p:cNvSpPr txBox="1"/>
            <p:nvPr/>
          </p:nvSpPr>
          <p:spPr>
            <a:xfrm rot="4320000">
              <a:off x="2770827" y="3464967"/>
              <a:ext cx="315377" cy="3440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Calibri"/>
                <a:buNone/>
              </a:pP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3" name="Google Shape;673;p46"/>
            <p:cNvSpPr/>
            <p:nvPr/>
          </p:nvSpPr>
          <p:spPr>
            <a:xfrm>
              <a:off x="1660422" y="1499045"/>
              <a:ext cx="1698873" cy="1698873"/>
            </a:xfrm>
            <a:prstGeom prst="ellipse">
              <a:avLst/>
            </a:prstGeom>
            <a:solidFill>
              <a:srgbClr val="0079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46"/>
            <p:cNvSpPr txBox="1"/>
            <p:nvPr/>
          </p:nvSpPr>
          <p:spPr>
            <a:xfrm>
              <a:off x="1909216" y="1747839"/>
              <a:ext cx="1201285" cy="12012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0300" tIns="20300" rIns="20300" bIns="203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Calibri"/>
                <a:buNone/>
              </a:pPr>
              <a:r>
                <a:rPr lang="en-US" sz="16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Execute</a:t>
              </a:r>
              <a:br>
                <a:rPr lang="en-US" sz="16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en-US" sz="16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your adjusted plan</a:t>
              </a:r>
              <a:endParaRPr/>
            </a:p>
          </p:txBody>
        </p:sp>
        <p:sp>
          <p:nvSpPr>
            <p:cNvPr id="675" name="Google Shape;675;p46"/>
            <p:cNvSpPr/>
            <p:nvPr/>
          </p:nvSpPr>
          <p:spPr>
            <a:xfrm rot="-2160000">
              <a:off x="3305344" y="1320175"/>
              <a:ext cx="450538" cy="573369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8B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46"/>
            <p:cNvSpPr txBox="1"/>
            <p:nvPr/>
          </p:nvSpPr>
          <p:spPr>
            <a:xfrm rot="-2160000">
              <a:off x="3318251" y="1474572"/>
              <a:ext cx="315377" cy="3440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Calibri"/>
                <a:buNone/>
              </a:pP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77" name="Google Shape;677;p46"/>
          <p:cNvSpPr txBox="1">
            <a:spLocks noGrp="1"/>
          </p:cNvSpPr>
          <p:nvPr>
            <p:ph type="title"/>
          </p:nvPr>
        </p:nvSpPr>
        <p:spPr>
          <a:xfrm>
            <a:off x="304800" y="76200"/>
            <a:ext cx="8610600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rPr>
              <a:t>Recognize Change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" name="Google Shape;684;p47"/>
          <p:cNvSpPr txBox="1"/>
          <p:nvPr/>
        </p:nvSpPr>
        <p:spPr>
          <a:xfrm>
            <a:off x="152400" y="6091237"/>
            <a:ext cx="88392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rPr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Control the change – don’t let it control you.</a:t>
            </a:r>
            <a:endParaRPr/>
          </a:p>
        </p:txBody>
      </p:sp>
      <p:grpSp>
        <p:nvGrpSpPr>
          <p:cNvPr id="685" name="Google Shape;685;p47"/>
          <p:cNvGrpSpPr/>
          <p:nvPr/>
        </p:nvGrpSpPr>
        <p:grpSpPr>
          <a:xfrm>
            <a:off x="230455" y="1366226"/>
            <a:ext cx="8683088" cy="4350182"/>
            <a:chOff x="1855" y="0"/>
            <a:chExt cx="8683088" cy="4350182"/>
          </a:xfrm>
        </p:grpSpPr>
        <p:sp>
          <p:nvSpPr>
            <p:cNvPr id="686" name="Google Shape;686;p47"/>
            <p:cNvSpPr/>
            <p:nvPr/>
          </p:nvSpPr>
          <p:spPr>
            <a:xfrm>
              <a:off x="651509" y="0"/>
              <a:ext cx="7383780" cy="4350182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CADF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47"/>
            <p:cNvSpPr/>
            <p:nvPr/>
          </p:nvSpPr>
          <p:spPr>
            <a:xfrm>
              <a:off x="1855" y="1305054"/>
              <a:ext cx="2781960" cy="1740072"/>
            </a:xfrm>
            <a:prstGeom prst="roundRect">
              <a:avLst>
                <a:gd name="adj" fmla="val 16667"/>
              </a:avLst>
            </a:prstGeom>
            <a:solidFill>
              <a:srgbClr val="00A24E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47"/>
            <p:cNvSpPr txBox="1"/>
            <p:nvPr/>
          </p:nvSpPr>
          <p:spPr>
            <a:xfrm>
              <a:off x="86798" y="1389997"/>
              <a:ext cx="2612074" cy="15701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r>
                <a:rPr lang="en-US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Recommend action</a:t>
              </a:r>
              <a:endParaRPr/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84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alibri"/>
                <a:buChar char="•"/>
              </a:pPr>
              <a:r>
                <a:rPr lang="en-US" sz="19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Corrective action</a:t>
              </a:r>
              <a:endParaRPr/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alibri"/>
                <a:buChar char="•"/>
              </a:pPr>
              <a:r>
                <a:rPr lang="en-US" sz="19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Preventative action</a:t>
              </a:r>
              <a:endParaRPr/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alibri"/>
                <a:buChar char="•"/>
              </a:pPr>
              <a:r>
                <a:rPr lang="en-US" sz="19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Defect repair</a:t>
              </a:r>
              <a:endParaRPr/>
            </a:p>
          </p:txBody>
        </p:sp>
        <p:sp>
          <p:nvSpPr>
            <p:cNvPr id="689" name="Google Shape;689;p47"/>
            <p:cNvSpPr/>
            <p:nvPr/>
          </p:nvSpPr>
          <p:spPr>
            <a:xfrm>
              <a:off x="2952419" y="1305054"/>
              <a:ext cx="2781960" cy="1740072"/>
            </a:xfrm>
            <a:prstGeom prst="roundRect">
              <a:avLst>
                <a:gd name="adj" fmla="val 16667"/>
              </a:avLst>
            </a:prstGeom>
            <a:solidFill>
              <a:srgbClr val="00A24E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47"/>
            <p:cNvSpPr txBox="1"/>
            <p:nvPr/>
          </p:nvSpPr>
          <p:spPr>
            <a:xfrm>
              <a:off x="3037362" y="1389997"/>
              <a:ext cx="2612074" cy="15701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r>
                <a:rPr lang="en-US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Get agreement</a:t>
              </a:r>
              <a:endParaRPr/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84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alibri"/>
                <a:buChar char="•"/>
              </a:pPr>
              <a:r>
                <a:rPr lang="en-US" sz="19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Talk to the people who are affected</a:t>
              </a:r>
              <a:endParaRPr/>
            </a:p>
          </p:txBody>
        </p:sp>
        <p:sp>
          <p:nvSpPr>
            <p:cNvPr id="691" name="Google Shape;691;p47"/>
            <p:cNvSpPr/>
            <p:nvPr/>
          </p:nvSpPr>
          <p:spPr>
            <a:xfrm>
              <a:off x="5902983" y="1305054"/>
              <a:ext cx="2781960" cy="1740072"/>
            </a:xfrm>
            <a:prstGeom prst="roundRect">
              <a:avLst>
                <a:gd name="adj" fmla="val 16667"/>
              </a:avLst>
            </a:prstGeom>
            <a:solidFill>
              <a:srgbClr val="00A24E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47"/>
            <p:cNvSpPr txBox="1"/>
            <p:nvPr/>
          </p:nvSpPr>
          <p:spPr>
            <a:xfrm>
              <a:off x="5987926" y="1389997"/>
              <a:ext cx="2612074" cy="15701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r>
                <a:rPr lang="en-US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Accept or reject the change</a:t>
              </a:r>
              <a:endParaRPr/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84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alibri"/>
                <a:buChar char="•"/>
              </a:pPr>
              <a:r>
                <a:rPr lang="en-US" sz="19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Write down the decision</a:t>
              </a:r>
              <a:endParaRPr/>
            </a:p>
          </p:txBody>
        </p:sp>
      </p:grpSp>
      <p:sp>
        <p:nvSpPr>
          <p:cNvPr id="693" name="Google Shape;693;p47"/>
          <p:cNvSpPr txBox="1">
            <a:spLocks noGrp="1"/>
          </p:cNvSpPr>
          <p:nvPr>
            <p:ph type="title"/>
          </p:nvPr>
        </p:nvSpPr>
        <p:spPr>
          <a:xfrm>
            <a:off x="304800" y="76200"/>
            <a:ext cx="8610600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rPr>
              <a:t>Making a Decision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Google Shape;699;p48"/>
          <p:cNvSpPr txBox="1">
            <a:spLocks noGrp="1"/>
          </p:cNvSpPr>
          <p:nvPr>
            <p:ph type="body" idx="1"/>
          </p:nvPr>
        </p:nvSpPr>
        <p:spPr>
          <a:xfrm>
            <a:off x="152400" y="1194411"/>
            <a:ext cx="3948112" cy="4291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Char char="•"/>
            </a:pPr>
            <a:r>
              <a:rPr lang="en-US" sz="2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Determine how your decision affects each aspect of your plan.</a:t>
            </a:r>
            <a:endParaRPr/>
          </a:p>
          <a:p>
            <a:pPr marL="342900" marR="0" lvl="0" indent="-15494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None/>
            </a:pPr>
            <a:endParaRPr sz="296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Char char="•"/>
            </a:pPr>
            <a:r>
              <a:rPr lang="en-US" sz="2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Adjust your plan to reflect the change.</a:t>
            </a:r>
            <a:endParaRPr/>
          </a:p>
          <a:p>
            <a:pPr marL="342900" marR="0" lvl="0" indent="-15494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None/>
            </a:pPr>
            <a:endParaRPr sz="296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Char char="•"/>
            </a:pPr>
            <a:r>
              <a:rPr lang="en-US" sz="2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Involve stakeholders in the process.</a:t>
            </a:r>
            <a:endParaRPr/>
          </a:p>
          <a:p>
            <a:pPr marL="342900" marR="0" lvl="0" indent="-15494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None/>
            </a:pPr>
            <a:endParaRPr sz="296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1" name="Google Shape;701;p48"/>
          <p:cNvSpPr txBox="1"/>
          <p:nvPr/>
        </p:nvSpPr>
        <p:spPr>
          <a:xfrm>
            <a:off x="152400" y="6091237"/>
            <a:ext cx="88392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rPr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Keep your plan up-to-date with your decisions.</a:t>
            </a:r>
            <a:endParaRPr/>
          </a:p>
        </p:txBody>
      </p:sp>
      <p:sp>
        <p:nvSpPr>
          <p:cNvPr id="702" name="Google Shape;702;p48"/>
          <p:cNvSpPr txBox="1">
            <a:spLocks noGrp="1"/>
          </p:cNvSpPr>
          <p:nvPr>
            <p:ph type="title"/>
          </p:nvPr>
        </p:nvSpPr>
        <p:spPr>
          <a:xfrm>
            <a:off x="304800" y="76200"/>
            <a:ext cx="8610600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rPr>
              <a:t>Adjust Your Plan</a:t>
            </a:r>
            <a:endParaRPr/>
          </a:p>
        </p:txBody>
      </p:sp>
      <p:grpSp>
        <p:nvGrpSpPr>
          <p:cNvPr id="703" name="Google Shape;703;p48"/>
          <p:cNvGrpSpPr/>
          <p:nvPr/>
        </p:nvGrpSpPr>
        <p:grpSpPr>
          <a:xfrm>
            <a:off x="4038600" y="2171700"/>
            <a:ext cx="4800600" cy="2400300"/>
            <a:chOff x="914400" y="1447800"/>
            <a:chExt cx="7315200" cy="3657600"/>
          </a:xfrm>
        </p:grpSpPr>
        <p:sp>
          <p:nvSpPr>
            <p:cNvPr id="704" name="Google Shape;704;p48"/>
            <p:cNvSpPr/>
            <p:nvPr/>
          </p:nvSpPr>
          <p:spPr>
            <a:xfrm>
              <a:off x="914400" y="3276600"/>
              <a:ext cx="1828800" cy="18288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400"/>
                <a:buFont typeface="Calibri"/>
                <a:buNone/>
              </a:pPr>
              <a:r>
                <a:rPr lang="en-US" sz="14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Risk</a:t>
              </a:r>
              <a:endParaRPr/>
            </a:p>
          </p:txBody>
        </p:sp>
        <p:grpSp>
          <p:nvGrpSpPr>
            <p:cNvPr id="705" name="Google Shape;705;p48"/>
            <p:cNvGrpSpPr/>
            <p:nvPr/>
          </p:nvGrpSpPr>
          <p:grpSpPr>
            <a:xfrm>
              <a:off x="914400" y="1447800"/>
              <a:ext cx="1828800" cy="2209800"/>
              <a:chOff x="914400" y="2514600"/>
              <a:chExt cx="1828800" cy="2209800"/>
            </a:xfrm>
          </p:grpSpPr>
          <p:sp>
            <p:nvSpPr>
              <p:cNvPr id="706" name="Google Shape;706;p48"/>
              <p:cNvSpPr/>
              <p:nvPr/>
            </p:nvSpPr>
            <p:spPr>
              <a:xfrm>
                <a:off x="914400" y="2514600"/>
                <a:ext cx="18288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400"/>
                  <a:buFont typeface="Calibri"/>
                  <a:buNone/>
                </a:pPr>
                <a:r>
                  <a:rPr lang="en-US" sz="140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Scope</a:t>
                </a:r>
                <a:endParaRPr/>
              </a:p>
            </p:txBody>
          </p:sp>
          <p:sp>
            <p:nvSpPr>
              <p:cNvPr id="707" name="Google Shape;707;p48"/>
              <p:cNvSpPr/>
              <p:nvPr/>
            </p:nvSpPr>
            <p:spPr>
              <a:xfrm>
                <a:off x="1600200" y="4267200"/>
                <a:ext cx="457200" cy="4572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08" name="Google Shape;708;p48"/>
            <p:cNvSpPr/>
            <p:nvPr/>
          </p:nvSpPr>
          <p:spPr>
            <a:xfrm>
              <a:off x="4572000" y="3276600"/>
              <a:ext cx="18288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400"/>
                <a:buFont typeface="Calibri"/>
                <a:buNone/>
              </a:pPr>
              <a:r>
                <a:rPr lang="en-US" sz="14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People</a:t>
              </a:r>
              <a:endParaRPr/>
            </a:p>
          </p:txBody>
        </p:sp>
        <p:grpSp>
          <p:nvGrpSpPr>
            <p:cNvPr id="709" name="Google Shape;709;p48"/>
            <p:cNvGrpSpPr/>
            <p:nvPr/>
          </p:nvGrpSpPr>
          <p:grpSpPr>
            <a:xfrm>
              <a:off x="2362200" y="1447800"/>
              <a:ext cx="2209800" cy="1828800"/>
              <a:chOff x="2362200" y="2514600"/>
              <a:chExt cx="2209800" cy="1828800"/>
            </a:xfrm>
          </p:grpSpPr>
          <p:sp>
            <p:nvSpPr>
              <p:cNvPr id="710" name="Google Shape;710;p48"/>
              <p:cNvSpPr/>
              <p:nvPr/>
            </p:nvSpPr>
            <p:spPr>
              <a:xfrm>
                <a:off x="2362200" y="3200400"/>
                <a:ext cx="457200" cy="45720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1" name="Google Shape;711;p48"/>
              <p:cNvSpPr/>
              <p:nvPr/>
            </p:nvSpPr>
            <p:spPr>
              <a:xfrm>
                <a:off x="2743200" y="2514600"/>
                <a:ext cx="1828800" cy="18288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400"/>
                  <a:buFont typeface="Calibri"/>
                  <a:buNone/>
                </a:pPr>
                <a:r>
                  <a:rPr lang="en-US" sz="140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Time</a:t>
                </a:r>
                <a:endParaRPr/>
              </a:p>
            </p:txBody>
          </p:sp>
        </p:grpSp>
        <p:grpSp>
          <p:nvGrpSpPr>
            <p:cNvPr id="712" name="Google Shape;712;p48"/>
            <p:cNvGrpSpPr/>
            <p:nvPr/>
          </p:nvGrpSpPr>
          <p:grpSpPr>
            <a:xfrm>
              <a:off x="2400300" y="2895600"/>
              <a:ext cx="2514600" cy="2209800"/>
              <a:chOff x="2400300" y="3962400"/>
              <a:chExt cx="2514600" cy="2209800"/>
            </a:xfrm>
          </p:grpSpPr>
          <p:sp>
            <p:nvSpPr>
              <p:cNvPr id="713" name="Google Shape;713;p48"/>
              <p:cNvSpPr/>
              <p:nvPr/>
            </p:nvSpPr>
            <p:spPr>
              <a:xfrm>
                <a:off x="2743200" y="4343400"/>
                <a:ext cx="1828800" cy="18288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400"/>
                  <a:buFont typeface="Calibri"/>
                  <a:buNone/>
                </a:pPr>
                <a:r>
                  <a:rPr lang="en-US" sz="140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Purchasing</a:t>
                </a:r>
                <a:endParaRPr/>
              </a:p>
            </p:txBody>
          </p:sp>
          <p:sp>
            <p:nvSpPr>
              <p:cNvPr id="714" name="Google Shape;714;p48"/>
              <p:cNvSpPr/>
              <p:nvPr/>
            </p:nvSpPr>
            <p:spPr>
              <a:xfrm>
                <a:off x="3429000" y="3962400"/>
                <a:ext cx="457200" cy="4572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5" name="Google Shape;715;p48"/>
              <p:cNvSpPr/>
              <p:nvPr/>
            </p:nvSpPr>
            <p:spPr>
              <a:xfrm>
                <a:off x="2400300" y="5026937"/>
                <a:ext cx="457200" cy="4572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6" name="Google Shape;716;p48"/>
              <p:cNvSpPr/>
              <p:nvPr/>
            </p:nvSpPr>
            <p:spPr>
              <a:xfrm>
                <a:off x="4457700" y="5029200"/>
                <a:ext cx="457200" cy="4572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717" name="Google Shape;717;p48"/>
            <p:cNvGrpSpPr/>
            <p:nvPr/>
          </p:nvGrpSpPr>
          <p:grpSpPr>
            <a:xfrm>
              <a:off x="4191000" y="1447800"/>
              <a:ext cx="2209800" cy="2209800"/>
              <a:chOff x="4191000" y="2514600"/>
              <a:chExt cx="2209800" cy="2209800"/>
            </a:xfrm>
          </p:grpSpPr>
          <p:sp>
            <p:nvSpPr>
              <p:cNvPr id="718" name="Google Shape;718;p48"/>
              <p:cNvSpPr/>
              <p:nvPr/>
            </p:nvSpPr>
            <p:spPr>
              <a:xfrm>
                <a:off x="4191000" y="3200400"/>
                <a:ext cx="457200" cy="457200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9" name="Google Shape;719;p48"/>
              <p:cNvSpPr/>
              <p:nvPr/>
            </p:nvSpPr>
            <p:spPr>
              <a:xfrm>
                <a:off x="5257800" y="4267200"/>
                <a:ext cx="457200" cy="457200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0" name="Google Shape;720;p48"/>
              <p:cNvSpPr/>
              <p:nvPr/>
            </p:nvSpPr>
            <p:spPr>
              <a:xfrm>
                <a:off x="4572000" y="2514600"/>
                <a:ext cx="1828800" cy="18288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400"/>
                  <a:buFont typeface="Calibri"/>
                  <a:buNone/>
                </a:pPr>
                <a:r>
                  <a:rPr lang="en-US" sz="140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Cost</a:t>
                </a:r>
                <a:endParaRPr/>
              </a:p>
            </p:txBody>
          </p:sp>
        </p:grpSp>
        <p:grpSp>
          <p:nvGrpSpPr>
            <p:cNvPr id="721" name="Google Shape;721;p48"/>
            <p:cNvGrpSpPr/>
            <p:nvPr/>
          </p:nvGrpSpPr>
          <p:grpSpPr>
            <a:xfrm>
              <a:off x="6026150" y="1447800"/>
              <a:ext cx="2203450" cy="1828800"/>
              <a:chOff x="6026150" y="2514600"/>
              <a:chExt cx="2203450" cy="1828800"/>
            </a:xfrm>
          </p:grpSpPr>
          <p:sp>
            <p:nvSpPr>
              <p:cNvPr id="722" name="Google Shape;722;p48"/>
              <p:cNvSpPr/>
              <p:nvPr/>
            </p:nvSpPr>
            <p:spPr>
              <a:xfrm>
                <a:off x="6400800" y="2514600"/>
                <a:ext cx="1828800" cy="18288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400"/>
                  <a:buFont typeface="Calibri"/>
                  <a:buNone/>
                </a:pPr>
                <a:r>
                  <a:rPr lang="en-US" sz="140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Quality</a:t>
                </a:r>
                <a:endParaRPr/>
              </a:p>
            </p:txBody>
          </p:sp>
          <p:sp>
            <p:nvSpPr>
              <p:cNvPr id="723" name="Google Shape;723;p48"/>
              <p:cNvSpPr/>
              <p:nvPr/>
            </p:nvSpPr>
            <p:spPr>
              <a:xfrm>
                <a:off x="6026150" y="3200400"/>
                <a:ext cx="457200" cy="4572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724" name="Google Shape;724;p48"/>
            <p:cNvGrpSpPr/>
            <p:nvPr/>
          </p:nvGrpSpPr>
          <p:grpSpPr>
            <a:xfrm>
              <a:off x="6057900" y="2895600"/>
              <a:ext cx="2171700" cy="2209800"/>
              <a:chOff x="6057900" y="3962400"/>
              <a:chExt cx="2171700" cy="2209800"/>
            </a:xfrm>
          </p:grpSpPr>
          <p:sp>
            <p:nvSpPr>
              <p:cNvPr id="725" name="Google Shape;725;p48"/>
              <p:cNvSpPr/>
              <p:nvPr/>
            </p:nvSpPr>
            <p:spPr>
              <a:xfrm>
                <a:off x="6400800" y="4343400"/>
                <a:ext cx="1828800" cy="18288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200"/>
                  <a:buFont typeface="Calibri"/>
                  <a:buNone/>
                </a:pPr>
                <a:r>
                  <a:rPr lang="en-US" sz="120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Communication</a:t>
                </a:r>
                <a:endParaRPr/>
              </a:p>
            </p:txBody>
          </p:sp>
          <p:sp>
            <p:nvSpPr>
              <p:cNvPr id="726" name="Google Shape;726;p48"/>
              <p:cNvSpPr/>
              <p:nvPr/>
            </p:nvSpPr>
            <p:spPr>
              <a:xfrm>
                <a:off x="7086600" y="3962400"/>
                <a:ext cx="457200" cy="45720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7" name="Google Shape;727;p48"/>
              <p:cNvSpPr/>
              <p:nvPr/>
            </p:nvSpPr>
            <p:spPr>
              <a:xfrm>
                <a:off x="6057900" y="5029200"/>
                <a:ext cx="457200" cy="45720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" name="Google Shape;788;p52"/>
          <p:cNvSpPr txBox="1"/>
          <p:nvPr/>
        </p:nvSpPr>
        <p:spPr>
          <a:xfrm>
            <a:off x="287338" y="60912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Cross the finish line!</a:t>
            </a:r>
            <a:endParaRPr/>
          </a:p>
        </p:txBody>
      </p:sp>
      <p:sp>
        <p:nvSpPr>
          <p:cNvPr id="789" name="Google Shape;789;p52"/>
          <p:cNvSpPr txBox="1">
            <a:spLocks noGrp="1"/>
          </p:cNvSpPr>
          <p:nvPr>
            <p:ph type="title"/>
          </p:nvPr>
        </p:nvSpPr>
        <p:spPr>
          <a:xfrm>
            <a:off x="304800" y="76200"/>
            <a:ext cx="8610600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rPr>
              <a:t>Close</a:t>
            </a:r>
            <a:endParaRPr/>
          </a:p>
        </p:txBody>
      </p:sp>
      <p:sp>
        <p:nvSpPr>
          <p:cNvPr id="790" name="Google Shape;790;p52"/>
          <p:cNvSpPr/>
          <p:nvPr/>
        </p:nvSpPr>
        <p:spPr>
          <a:xfrm>
            <a:off x="1752600" y="1864964"/>
            <a:ext cx="5730658" cy="3523190"/>
          </a:xfrm>
          <a:prstGeom prst="roundRect">
            <a:avLst>
              <a:gd name="adj" fmla="val 16667"/>
            </a:avLst>
          </a:prstGeom>
          <a:solidFill>
            <a:srgbClr val="C1DEEC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Monitor and Control</a:t>
            </a:r>
            <a:endParaRPr/>
          </a:p>
        </p:txBody>
      </p:sp>
      <p:sp>
        <p:nvSpPr>
          <p:cNvPr id="791" name="Google Shape;791;p52"/>
          <p:cNvSpPr/>
          <p:nvPr/>
        </p:nvSpPr>
        <p:spPr>
          <a:xfrm rot="-5400000">
            <a:off x="3308362" y="2597362"/>
            <a:ext cx="2383972" cy="248696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7500" y="60000"/>
                </a:moveTo>
                <a:lnTo>
                  <a:pt x="7500" y="60000"/>
                </a:lnTo>
                <a:cubicBezTo>
                  <a:pt x="7500" y="33593"/>
                  <a:pt x="26890" y="11245"/>
                  <a:pt x="52901" y="7674"/>
                </a:cubicBezTo>
                <a:cubicBezTo>
                  <a:pt x="78911" y="4104"/>
                  <a:pt x="103546" y="20408"/>
                  <a:pt x="110580" y="45849"/>
                </a:cubicBezTo>
                <a:lnTo>
                  <a:pt x="117780" y="45849"/>
                </a:lnTo>
                <a:lnTo>
                  <a:pt x="105000" y="60000"/>
                </a:lnTo>
                <a:lnTo>
                  <a:pt x="87780" y="45849"/>
                </a:lnTo>
                <a:lnTo>
                  <a:pt x="94865" y="45849"/>
                </a:lnTo>
                <a:lnTo>
                  <a:pt x="94865" y="45849"/>
                </a:lnTo>
                <a:cubicBezTo>
                  <a:pt x="88237" y="28697"/>
                  <a:pt x="70653" y="18792"/>
                  <a:pt x="52971" y="22249"/>
                </a:cubicBezTo>
                <a:cubicBezTo>
                  <a:pt x="35290" y="25707"/>
                  <a:pt x="22500" y="41552"/>
                  <a:pt x="22500" y="60000"/>
                </a:cubicBezTo>
                <a:close/>
              </a:path>
            </a:pathLst>
          </a:custGeom>
          <a:solidFill>
            <a:srgbClr val="86BBD8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2" name="Google Shape;792;p52"/>
          <p:cNvSpPr/>
          <p:nvPr/>
        </p:nvSpPr>
        <p:spPr>
          <a:xfrm rot="5400000">
            <a:off x="3288209" y="2597362"/>
            <a:ext cx="2383972" cy="248696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7500" y="60000"/>
                </a:moveTo>
                <a:lnTo>
                  <a:pt x="7500" y="60000"/>
                </a:lnTo>
                <a:cubicBezTo>
                  <a:pt x="7500" y="33593"/>
                  <a:pt x="26890" y="11245"/>
                  <a:pt x="52901" y="7674"/>
                </a:cubicBezTo>
                <a:cubicBezTo>
                  <a:pt x="78911" y="4104"/>
                  <a:pt x="103546" y="20408"/>
                  <a:pt x="110580" y="45849"/>
                </a:cubicBezTo>
                <a:lnTo>
                  <a:pt x="117780" y="45849"/>
                </a:lnTo>
                <a:lnTo>
                  <a:pt x="105000" y="60000"/>
                </a:lnTo>
                <a:lnTo>
                  <a:pt x="87780" y="45849"/>
                </a:lnTo>
                <a:lnTo>
                  <a:pt x="94865" y="45849"/>
                </a:lnTo>
                <a:lnTo>
                  <a:pt x="94865" y="45849"/>
                </a:lnTo>
                <a:cubicBezTo>
                  <a:pt x="88237" y="28697"/>
                  <a:pt x="70653" y="18792"/>
                  <a:pt x="52971" y="22249"/>
                </a:cubicBezTo>
                <a:cubicBezTo>
                  <a:pt x="35290" y="25707"/>
                  <a:pt x="22500" y="41552"/>
                  <a:pt x="22500" y="60000"/>
                </a:cubicBezTo>
                <a:close/>
              </a:path>
            </a:pathLst>
          </a:custGeom>
          <a:solidFill>
            <a:srgbClr val="86BBD8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3" name="Google Shape;793;p52"/>
          <p:cNvSpPr/>
          <p:nvPr/>
        </p:nvSpPr>
        <p:spPr>
          <a:xfrm>
            <a:off x="265608" y="3207591"/>
            <a:ext cx="1759580" cy="1266511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86BBD8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Initiate</a:t>
            </a:r>
            <a:endParaRPr/>
          </a:p>
        </p:txBody>
      </p:sp>
      <p:sp>
        <p:nvSpPr>
          <p:cNvPr id="794" name="Google Shape;794;p52"/>
          <p:cNvSpPr/>
          <p:nvPr/>
        </p:nvSpPr>
        <p:spPr>
          <a:xfrm>
            <a:off x="5470179" y="3170780"/>
            <a:ext cx="1753915" cy="1262433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86BBD8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Execute</a:t>
            </a:r>
            <a:endParaRPr/>
          </a:p>
        </p:txBody>
      </p:sp>
      <p:sp>
        <p:nvSpPr>
          <p:cNvPr id="795" name="Google Shape;795;p52"/>
          <p:cNvSpPr/>
          <p:nvPr/>
        </p:nvSpPr>
        <p:spPr>
          <a:xfrm>
            <a:off x="2019194" y="3489940"/>
            <a:ext cx="1495081" cy="620037"/>
          </a:xfrm>
          <a:prstGeom prst="rect">
            <a:avLst/>
          </a:prstGeom>
          <a:solidFill>
            <a:srgbClr val="86BBD8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</a:t>
            </a:r>
            <a:endParaRPr/>
          </a:p>
        </p:txBody>
      </p:sp>
      <p:sp>
        <p:nvSpPr>
          <p:cNvPr id="796" name="Google Shape;796;p52"/>
          <p:cNvSpPr/>
          <p:nvPr/>
        </p:nvSpPr>
        <p:spPr>
          <a:xfrm>
            <a:off x="7208699" y="3166703"/>
            <a:ext cx="1759579" cy="126651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Close</a:t>
            </a:r>
            <a:endParaRPr/>
          </a:p>
        </p:txBody>
      </p:sp>
      <p:sp>
        <p:nvSpPr>
          <p:cNvPr id="797" name="Google Shape;797;p52"/>
          <p:cNvSpPr/>
          <p:nvPr/>
        </p:nvSpPr>
        <p:spPr>
          <a:xfrm>
            <a:off x="1374458" y="4571666"/>
            <a:ext cx="1978342" cy="865331"/>
          </a:xfrm>
          <a:prstGeom prst="cloudCallout">
            <a:avLst>
              <a:gd name="adj1" fmla="val 20854"/>
              <a:gd name="adj2" fmla="val -117364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Determine how to do it</a:t>
            </a:r>
            <a:endParaRPr/>
          </a:p>
        </p:txBody>
      </p:sp>
      <p:sp>
        <p:nvSpPr>
          <p:cNvPr id="798" name="Google Shape;798;p52"/>
          <p:cNvSpPr/>
          <p:nvPr/>
        </p:nvSpPr>
        <p:spPr>
          <a:xfrm>
            <a:off x="5272403" y="4700484"/>
            <a:ext cx="1516996" cy="865331"/>
          </a:xfrm>
          <a:prstGeom prst="cloudCallout">
            <a:avLst>
              <a:gd name="adj1" fmla="val 14961"/>
              <a:gd name="adj2" fmla="val -12825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Do it</a:t>
            </a:r>
            <a:endParaRPr/>
          </a:p>
        </p:txBody>
      </p:sp>
      <p:sp>
        <p:nvSpPr>
          <p:cNvPr id="799" name="Google Shape;799;p52"/>
          <p:cNvSpPr/>
          <p:nvPr/>
        </p:nvSpPr>
        <p:spPr>
          <a:xfrm>
            <a:off x="166135" y="2293478"/>
            <a:ext cx="1523431" cy="865331"/>
          </a:xfrm>
          <a:prstGeom prst="cloudCallout">
            <a:avLst>
              <a:gd name="adj1" fmla="val 6450"/>
              <a:gd name="adj2" fmla="val 104871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Decide to do it</a:t>
            </a:r>
            <a:endParaRPr/>
          </a:p>
        </p:txBody>
      </p:sp>
      <p:sp>
        <p:nvSpPr>
          <p:cNvPr id="800" name="Google Shape;800;p52"/>
          <p:cNvSpPr/>
          <p:nvPr/>
        </p:nvSpPr>
        <p:spPr>
          <a:xfrm>
            <a:off x="6835975" y="2252529"/>
            <a:ext cx="1516996" cy="865331"/>
          </a:xfrm>
          <a:prstGeom prst="cloudCallout">
            <a:avLst>
              <a:gd name="adj1" fmla="val 25525"/>
              <a:gd name="adj2" fmla="val 103782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Wrap it up</a:t>
            </a:r>
            <a:endParaRPr/>
          </a:p>
        </p:txBody>
      </p:sp>
      <p:sp>
        <p:nvSpPr>
          <p:cNvPr id="801" name="Google Shape;801;p52"/>
          <p:cNvSpPr/>
          <p:nvPr/>
        </p:nvSpPr>
        <p:spPr>
          <a:xfrm>
            <a:off x="1532189" y="1219200"/>
            <a:ext cx="1516996" cy="865331"/>
          </a:xfrm>
          <a:prstGeom prst="cloudCallout">
            <a:avLst>
              <a:gd name="adj1" fmla="val 51908"/>
              <a:gd name="adj2" fmla="val 56086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Adapt to change</a:t>
            </a:r>
            <a:endParaRPr/>
          </a:p>
        </p:txBody>
      </p:sp>
      <p:sp>
        <p:nvSpPr>
          <p:cNvPr id="2" name="Rectangle 1"/>
          <p:cNvSpPr/>
          <p:nvPr/>
        </p:nvSpPr>
        <p:spPr>
          <a:xfrm>
            <a:off x="6835975" y="3117860"/>
            <a:ext cx="2132303" cy="135624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53"/>
          <p:cNvSpPr txBox="1"/>
          <p:nvPr/>
        </p:nvSpPr>
        <p:spPr>
          <a:xfrm>
            <a:off x="1066800" y="2209800"/>
            <a:ext cx="7086600" cy="281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1905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543019"/>
              </a:buClr>
              <a:buSzPts val="2400"/>
              <a:buFont typeface="Arial"/>
              <a:buNone/>
            </a:pPr>
            <a:endParaRPr sz="2400">
              <a:solidFill>
                <a:srgbClr val="54301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09" name="Google Shape;809;p53"/>
          <p:cNvGrpSpPr/>
          <p:nvPr/>
        </p:nvGrpSpPr>
        <p:grpSpPr>
          <a:xfrm>
            <a:off x="361949" y="1012821"/>
            <a:ext cx="8575675" cy="5295906"/>
            <a:chOff x="0" y="47622"/>
            <a:chExt cx="8575675" cy="5295906"/>
          </a:xfrm>
        </p:grpSpPr>
        <p:sp>
          <p:nvSpPr>
            <p:cNvPr id="810" name="Google Shape;810;p53"/>
            <p:cNvSpPr/>
            <p:nvPr/>
          </p:nvSpPr>
          <p:spPr>
            <a:xfrm>
              <a:off x="0" y="298173"/>
              <a:ext cx="8575675" cy="14364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w="25400" cap="flat" cmpd="sng">
              <a:solidFill>
                <a:srgbClr val="0079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53"/>
            <p:cNvSpPr txBox="1"/>
            <p:nvPr/>
          </p:nvSpPr>
          <p:spPr>
            <a:xfrm>
              <a:off x="0" y="298173"/>
              <a:ext cx="8575675" cy="1436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65550" tIns="395725" rIns="665550" bIns="135125" anchor="t" anchorCtr="0">
              <a:noAutofit/>
            </a:bodyPr>
            <a:lstStyle/>
            <a:p>
              <a:pPr marL="171450" marR="0" lvl="1" indent="-1714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900"/>
                <a:buFont typeface="Calibri"/>
                <a:buChar char="•"/>
              </a:pPr>
              <a:r>
                <a:rPr lang="en-US" sz="19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Make sure that the plan’s scope is complete</a:t>
              </a:r>
              <a:endParaRPr dirty="0"/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Clr>
                  <a:schemeClr val="dk1"/>
                </a:buClr>
                <a:buSzPts val="1900"/>
                <a:buFont typeface="Calibri"/>
                <a:buChar char="•"/>
              </a:pPr>
              <a:r>
                <a:rPr lang="en-US" sz="19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Make sure that the plan’s activities are complete</a:t>
              </a:r>
              <a:endParaRPr dirty="0"/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Clr>
                  <a:schemeClr val="dk1"/>
                </a:buClr>
                <a:buSzPts val="1900"/>
                <a:buFont typeface="Calibri"/>
                <a:buChar char="•"/>
              </a:pPr>
              <a:r>
                <a:rPr lang="en-US" sz="19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Make sure that the plan’s outputs are produced and accepted</a:t>
              </a:r>
              <a:endParaRPr dirty="0"/>
            </a:p>
          </p:txBody>
        </p:sp>
        <p:sp>
          <p:nvSpPr>
            <p:cNvPr id="812" name="Google Shape;812;p53"/>
            <p:cNvSpPr/>
            <p:nvPr/>
          </p:nvSpPr>
          <p:spPr>
            <a:xfrm>
              <a:off x="428783" y="47622"/>
              <a:ext cx="6002972" cy="530990"/>
            </a:xfrm>
            <a:prstGeom prst="roundRect">
              <a:avLst>
                <a:gd name="adj" fmla="val 16667"/>
              </a:avLst>
            </a:prstGeom>
            <a:solidFill>
              <a:srgbClr val="0079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53"/>
            <p:cNvSpPr txBox="1"/>
            <p:nvPr/>
          </p:nvSpPr>
          <p:spPr>
            <a:xfrm>
              <a:off x="454704" y="73543"/>
              <a:ext cx="5951130" cy="47914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26875" tIns="0" rIns="226875" bIns="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alibri"/>
                <a:buNone/>
              </a:pPr>
              <a:r>
                <a:rPr lang="en-US" sz="19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Confirm that the project is finished</a:t>
              </a:r>
              <a:endParaRPr/>
            </a:p>
          </p:txBody>
        </p:sp>
        <p:sp>
          <p:nvSpPr>
            <p:cNvPr id="814" name="Google Shape;814;p53"/>
            <p:cNvSpPr/>
            <p:nvPr/>
          </p:nvSpPr>
          <p:spPr>
            <a:xfrm>
              <a:off x="0" y="2117613"/>
              <a:ext cx="8575675" cy="1107225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w="25400" cap="flat" cmpd="sng">
              <a:solidFill>
                <a:srgbClr val="0079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53"/>
            <p:cNvSpPr txBox="1"/>
            <p:nvPr/>
          </p:nvSpPr>
          <p:spPr>
            <a:xfrm>
              <a:off x="0" y="2117613"/>
              <a:ext cx="8575675" cy="11072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65550" tIns="395725" rIns="665550" bIns="135125" anchor="t" anchorCtr="0">
              <a:noAutofit/>
            </a:bodyPr>
            <a:lstStyle/>
            <a:p>
              <a:pPr marL="171450" marR="0" lvl="1" indent="-1714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900"/>
                <a:buFont typeface="Calibri"/>
                <a:buChar char="•"/>
              </a:pPr>
              <a:r>
                <a:rPr lang="en-US" sz="19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Save records that can help a future project</a:t>
              </a:r>
              <a:endParaRPr/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Clr>
                  <a:schemeClr val="dk1"/>
                </a:buClr>
                <a:buSzPts val="1900"/>
                <a:buFont typeface="Calibri"/>
                <a:buChar char="•"/>
              </a:pPr>
              <a:r>
                <a:rPr lang="en-US" sz="19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Gather lessons learned and save them for the future</a:t>
              </a:r>
              <a:endParaRPr/>
            </a:p>
          </p:txBody>
        </p:sp>
        <p:sp>
          <p:nvSpPr>
            <p:cNvPr id="816" name="Google Shape;816;p53"/>
            <p:cNvSpPr/>
            <p:nvPr/>
          </p:nvSpPr>
          <p:spPr>
            <a:xfrm>
              <a:off x="428783" y="1837173"/>
              <a:ext cx="6002972" cy="560880"/>
            </a:xfrm>
            <a:prstGeom prst="roundRect">
              <a:avLst>
                <a:gd name="adj" fmla="val 16667"/>
              </a:avLst>
            </a:prstGeom>
            <a:solidFill>
              <a:srgbClr val="0079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53"/>
            <p:cNvSpPr txBox="1"/>
            <p:nvPr/>
          </p:nvSpPr>
          <p:spPr>
            <a:xfrm>
              <a:off x="456163" y="1864553"/>
              <a:ext cx="5948212" cy="5061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26875" tIns="0" rIns="226875" bIns="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alibri"/>
                <a:buNone/>
              </a:pPr>
              <a:r>
                <a:rPr lang="en-US" sz="19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Collect records</a:t>
              </a:r>
              <a:endParaRPr/>
            </a:p>
          </p:txBody>
        </p:sp>
        <p:sp>
          <p:nvSpPr>
            <p:cNvPr id="818" name="Google Shape;818;p53"/>
            <p:cNvSpPr/>
            <p:nvPr/>
          </p:nvSpPr>
          <p:spPr>
            <a:xfrm>
              <a:off x="0" y="3607878"/>
              <a:ext cx="8575675" cy="173565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w="25400" cap="flat" cmpd="sng">
              <a:solidFill>
                <a:srgbClr val="0079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53"/>
            <p:cNvSpPr txBox="1"/>
            <p:nvPr/>
          </p:nvSpPr>
          <p:spPr>
            <a:xfrm>
              <a:off x="0" y="3607878"/>
              <a:ext cx="8575675" cy="17356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65550" tIns="395725" rIns="665550" bIns="135125" anchor="t" anchorCtr="0">
              <a:noAutofit/>
            </a:bodyPr>
            <a:lstStyle/>
            <a:p>
              <a:pPr marL="171450" marR="0" lvl="1" indent="-1714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900"/>
                <a:buFont typeface="Calibri"/>
                <a:buChar char="•"/>
              </a:pPr>
              <a:r>
                <a:rPr lang="en-US" sz="19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Turn over the project’s output to whoever will use it</a:t>
              </a:r>
              <a:endParaRPr dirty="0"/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Clr>
                  <a:schemeClr val="dk1"/>
                </a:buClr>
                <a:buSzPts val="1900"/>
                <a:buFont typeface="Calibri"/>
                <a:buChar char="•"/>
              </a:pPr>
              <a:r>
                <a:rPr lang="en-US" sz="19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Make sure </a:t>
              </a:r>
              <a:r>
                <a:rPr lang="en-US" sz="19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deliverables and supplies are inventoried</a:t>
              </a:r>
              <a:endParaRPr dirty="0"/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Clr>
                  <a:schemeClr val="dk1"/>
                </a:buClr>
                <a:buSzPts val="1900"/>
                <a:buFont typeface="Calibri"/>
                <a:buChar char="•"/>
              </a:pPr>
              <a:r>
                <a:rPr lang="en-US" sz="19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Get agreement that everything is finished </a:t>
              </a:r>
              <a:endParaRPr dirty="0"/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Clr>
                  <a:schemeClr val="dk1"/>
                </a:buClr>
                <a:buSzPts val="1900"/>
                <a:buFont typeface="Calibri"/>
                <a:buChar char="•"/>
              </a:pPr>
              <a:r>
                <a:rPr lang="en-US" sz="1900" b="0" i="0" u="none" strike="noStrike" cap="none" dirty="0">
                  <a:solidFill>
                    <a:srgbClr val="00B050"/>
                  </a:solidFill>
                  <a:latin typeface="Calibri"/>
                  <a:ea typeface="Calibri"/>
                  <a:cs typeface="Calibri"/>
                  <a:sym typeface="Calibri"/>
                </a:rPr>
                <a:t>Celebrate and thank everyone!</a:t>
              </a:r>
              <a:endParaRPr dirty="0">
                <a:solidFill>
                  <a:srgbClr val="00B050"/>
                </a:solidFill>
              </a:endParaRPr>
            </a:p>
          </p:txBody>
        </p:sp>
        <p:sp>
          <p:nvSpPr>
            <p:cNvPr id="820" name="Google Shape;820;p53"/>
            <p:cNvSpPr/>
            <p:nvPr/>
          </p:nvSpPr>
          <p:spPr>
            <a:xfrm>
              <a:off x="428783" y="3327438"/>
              <a:ext cx="6002972" cy="560880"/>
            </a:xfrm>
            <a:prstGeom prst="roundRect">
              <a:avLst>
                <a:gd name="adj" fmla="val 16667"/>
              </a:avLst>
            </a:prstGeom>
            <a:solidFill>
              <a:srgbClr val="0079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53"/>
            <p:cNvSpPr txBox="1"/>
            <p:nvPr/>
          </p:nvSpPr>
          <p:spPr>
            <a:xfrm>
              <a:off x="456163" y="3354818"/>
              <a:ext cx="5948212" cy="5061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26875" tIns="0" rIns="226875" bIns="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alibri"/>
                <a:buNone/>
              </a:pPr>
              <a:r>
                <a:rPr lang="en-US" sz="19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Satisfy stakeholders</a:t>
              </a:r>
              <a:endParaRPr/>
            </a:p>
          </p:txBody>
        </p:sp>
      </p:grpSp>
      <p:sp>
        <p:nvSpPr>
          <p:cNvPr id="822" name="Google Shape;822;p53"/>
          <p:cNvSpPr txBox="1">
            <a:spLocks noGrp="1"/>
          </p:cNvSpPr>
          <p:nvPr>
            <p:ph type="title"/>
          </p:nvPr>
        </p:nvSpPr>
        <p:spPr>
          <a:xfrm>
            <a:off x="304800" y="76200"/>
            <a:ext cx="8610600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rPr>
              <a:t>Close: Wrap It Up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8" name="Google Shape;828;p54"/>
          <p:cNvSpPr txBox="1">
            <a:spLocks noGrp="1"/>
          </p:cNvSpPr>
          <p:nvPr>
            <p:ph type="body" idx="1"/>
          </p:nvPr>
        </p:nvSpPr>
        <p:spPr>
          <a:xfrm>
            <a:off x="304800" y="914400"/>
            <a:ext cx="86106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Talk to everyone involved and get honest feedback</a:t>
            </a:r>
            <a:endParaRPr dirty="0"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went well</a:t>
            </a:r>
            <a:endParaRPr dirty="0"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you could improve next time</a:t>
            </a:r>
            <a:endParaRPr dirty="0"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you achieved</a:t>
            </a:r>
            <a:endParaRPr dirty="0"/>
          </a:p>
          <a:p>
            <a: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 it down so you remember it for the next project</a:t>
            </a:r>
            <a:endParaRPr dirty="0"/>
          </a:p>
          <a:p>
            <a: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0" name="Google Shape;830;p54"/>
          <p:cNvSpPr txBox="1"/>
          <p:nvPr/>
        </p:nvSpPr>
        <p:spPr>
          <a:xfrm>
            <a:off x="293200" y="5648465"/>
            <a:ext cx="8610600" cy="7078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Update the Reflect section of the Project Plan</a:t>
            </a:r>
            <a:endParaRPr sz="2400" dirty="0"/>
          </a:p>
        </p:txBody>
      </p:sp>
      <p:sp>
        <p:nvSpPr>
          <p:cNvPr id="831" name="Google Shape;831;p54"/>
          <p:cNvSpPr txBox="1">
            <a:spLocks noGrp="1"/>
          </p:cNvSpPr>
          <p:nvPr>
            <p:ph type="title"/>
          </p:nvPr>
        </p:nvSpPr>
        <p:spPr>
          <a:xfrm>
            <a:off x="304800" y="76200"/>
            <a:ext cx="8610600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rPr>
              <a:t>Close: Lessons Learned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8" name="Google Shape;828;p54"/>
          <p:cNvSpPr txBox="1">
            <a:spLocks noGrp="1"/>
          </p:cNvSpPr>
          <p:nvPr>
            <p:ph type="body" idx="1"/>
          </p:nvPr>
        </p:nvSpPr>
        <p:spPr>
          <a:xfrm>
            <a:off x="974273" y="914400"/>
            <a:ext cx="5998029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From the Handbook, p. 24: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lang="en-US"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dirty="0"/>
              <a:t>   </a:t>
            </a:r>
            <a:r>
              <a:rPr lang="en-US" i="1" dirty="0"/>
              <a:t>“We created an awesome city because we took the time to think about our goals and came up with a clear plan.”</a:t>
            </a:r>
            <a:br>
              <a:rPr lang="en-US" i="1" dirty="0"/>
            </a:br>
            <a:endParaRPr lang="en-US" i="1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i="1" dirty="0"/>
              <a:t>	-Student Participant</a:t>
            </a:r>
            <a:endParaRPr i="1" dirty="0"/>
          </a:p>
          <a:p>
            <a: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0" name="Google Shape;830;p54"/>
          <p:cNvSpPr txBox="1"/>
          <p:nvPr/>
        </p:nvSpPr>
        <p:spPr>
          <a:xfrm>
            <a:off x="293200" y="5648465"/>
            <a:ext cx="8610600" cy="7078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31" name="Google Shape;831;p54"/>
          <p:cNvSpPr txBox="1">
            <a:spLocks noGrp="1"/>
          </p:cNvSpPr>
          <p:nvPr>
            <p:ph type="title"/>
          </p:nvPr>
        </p:nvSpPr>
        <p:spPr>
          <a:xfrm>
            <a:off x="304800" y="76200"/>
            <a:ext cx="8610600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</a:pPr>
            <a:r>
              <a:rPr lang="en-US" dirty="0"/>
              <a:t>The Importance of Planning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1234242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" name="Google Shape;903;p63"/>
          <p:cNvSpPr txBox="1">
            <a:spLocks noGrp="1"/>
          </p:cNvSpPr>
          <p:nvPr>
            <p:ph type="body" idx="1"/>
          </p:nvPr>
        </p:nvSpPr>
        <p:spPr>
          <a:xfrm>
            <a:off x="304800" y="914400"/>
            <a:ext cx="8610600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69913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Char char="•"/>
            </a:pPr>
            <a:r>
              <a:rPr lang="en-US" sz="2800" b="1" i="0" u="none" strike="noStrike" cap="none" dirty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Project Management Institute  </a:t>
            </a:r>
            <a:endParaRPr dirty="0"/>
          </a:p>
          <a:p>
            <a:pPr marL="912813" marR="0" lvl="1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PMI is an international organization founded to:</a:t>
            </a:r>
            <a:endParaRPr dirty="0"/>
          </a:p>
          <a:p>
            <a:pPr marL="912813" marR="0" lvl="4" indent="-342900" algn="l" rtl="0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Promote professional project management principles and techniques; </a:t>
            </a:r>
            <a:endParaRPr dirty="0"/>
          </a:p>
          <a:p>
            <a:pPr marL="912813" marR="0" lvl="4" indent="-342900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 and deliver an educational program that strengthens local project management professionals' skills; </a:t>
            </a:r>
            <a:endParaRPr dirty="0"/>
          </a:p>
          <a:p>
            <a:pPr marL="912813" marR="0" lvl="4" indent="-342900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Provide world-class PMI certification and training </a:t>
            </a:r>
            <a:endParaRPr sz="2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15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Char char="•"/>
            </a:pPr>
            <a:r>
              <a:rPr lang="en-US" sz="2800" b="1" i="0" u="none" strike="noStrike" cap="none" dirty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Delaware Valley Chapter  </a:t>
            </a:r>
            <a:endParaRPr dirty="0"/>
          </a:p>
          <a:p>
            <a:pPr marL="912813" marR="0" lvl="1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local PMI chapter serving the Greater Philadelphia area, South Jersey, Delaware, Eastern Shore Maryland.</a:t>
            </a:r>
            <a:endParaRPr dirty="0"/>
          </a:p>
          <a:p>
            <a:pPr marL="342900" marR="0" lvl="0" indent="-254000" algn="ctr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1" i="1" u="none" strike="noStrike" cap="none" dirty="0">
              <a:solidFill>
                <a:srgbClr val="3333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4" name="Google Shape;904;p63"/>
          <p:cNvSpPr txBox="1">
            <a:spLocks noGrp="1"/>
          </p:cNvSpPr>
          <p:nvPr>
            <p:ph type="title"/>
          </p:nvPr>
        </p:nvSpPr>
        <p:spPr>
          <a:xfrm>
            <a:off x="304800" y="76200"/>
            <a:ext cx="8610600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rPr>
              <a:t>Who We Are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Google Shape;896;p62"/>
          <p:cNvSpPr txBox="1">
            <a:spLocks noGrp="1"/>
          </p:cNvSpPr>
          <p:nvPr>
            <p:ph type="title"/>
          </p:nvPr>
        </p:nvSpPr>
        <p:spPr>
          <a:xfrm>
            <a:off x="304800" y="76200"/>
            <a:ext cx="8610600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rPr>
              <a:t>Acknowledgement</a:t>
            </a:r>
            <a:endParaRPr/>
          </a:p>
        </p:txBody>
      </p:sp>
      <p:sp>
        <p:nvSpPr>
          <p:cNvPr id="897" name="Google Shape;897;p62"/>
          <p:cNvSpPr txBox="1">
            <a:spLocks noGrp="1"/>
          </p:cNvSpPr>
          <p:nvPr>
            <p:ph type="body" idx="1"/>
          </p:nvPr>
        </p:nvSpPr>
        <p:spPr>
          <a:xfrm>
            <a:off x="304800" y="914400"/>
            <a:ext cx="8610600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“Managing Life’s Projects” program was created by the Project Management Institute - Delaware Valley Chapter.  </a:t>
            </a:r>
            <a:endParaRPr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PMI Educational Foundation supports the chapter’s efforts to bring project management to nonprofit, civic, and community organizations.  The program is available at </a:t>
            </a:r>
            <a:r>
              <a:rPr lang="en-US" sz="32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www.pmief.org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  <a:p>
            <a: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6"/>
          <p:cNvSpPr txBox="1"/>
          <p:nvPr/>
        </p:nvSpPr>
        <p:spPr>
          <a:xfrm>
            <a:off x="304800" y="6091237"/>
            <a:ext cx="8610600" cy="46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rPr lang="en-US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Why are you participating in Future Cities Competition ?</a:t>
            </a:r>
            <a:endParaRPr dirty="0"/>
          </a:p>
        </p:txBody>
      </p:sp>
      <p:sp>
        <p:nvSpPr>
          <p:cNvPr id="117" name="Google Shape;117;p16"/>
          <p:cNvSpPr txBox="1">
            <a:spLocks noGrp="1"/>
          </p:cNvSpPr>
          <p:nvPr>
            <p:ph type="ctrTitle"/>
          </p:nvPr>
        </p:nvSpPr>
        <p:spPr>
          <a:xfrm>
            <a:off x="399250" y="1003325"/>
            <a:ext cx="6553800" cy="6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</a:pPr>
            <a:r>
              <a:rPr lang="en-US"/>
              <a:t>Goals and Objectives - “Why?”</a:t>
            </a:r>
            <a:endParaRPr/>
          </a:p>
        </p:txBody>
      </p:sp>
      <p:pic>
        <p:nvPicPr>
          <p:cNvPr id="118" name="Google Shape;11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4800" y="27775"/>
            <a:ext cx="2885400" cy="688175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6"/>
          <p:cNvSpPr txBox="1">
            <a:spLocks noGrp="1"/>
          </p:cNvSpPr>
          <p:nvPr>
            <p:ph type="body" idx="4294967295"/>
          </p:nvPr>
        </p:nvSpPr>
        <p:spPr>
          <a:xfrm>
            <a:off x="304800" y="1849213"/>
            <a:ext cx="8610600" cy="45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81000" algn="l" rtl="0"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r>
              <a:rPr lang="en-US" sz="2400" dirty="0"/>
              <a:t>Win the competition?</a:t>
            </a:r>
            <a:endParaRPr sz="2400" dirty="0"/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 dirty="0"/>
              <a:t>Do better than last year?</a:t>
            </a:r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 dirty="0"/>
              <a:t>Learn about careers?</a:t>
            </a:r>
            <a:endParaRPr sz="2400" dirty="0"/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 dirty="0"/>
              <a:t>Have fun?</a:t>
            </a:r>
            <a:endParaRPr sz="2400" dirty="0"/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 dirty="0"/>
              <a:t>Learn something new?</a:t>
            </a:r>
            <a:endParaRPr sz="2400" dirty="0"/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 dirty="0"/>
              <a:t>Meet other people?</a:t>
            </a:r>
            <a:endParaRPr sz="2400" dirty="0"/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 dirty="0"/>
              <a:t>Travel to the Nationals ?</a:t>
            </a:r>
            <a:endParaRPr sz="2400" dirty="0"/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 dirty="0"/>
              <a:t>Add an activity to your resume?</a:t>
            </a:r>
            <a:endParaRPr sz="2400" dirty="0"/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 dirty="0"/>
              <a:t>Collaborate with a group?</a:t>
            </a:r>
            <a:endParaRPr sz="2400" b="0" i="0" u="none" strike="noStrike" cap="none" dirty="0">
              <a:solidFill>
                <a:srgbClr val="3333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dirty="0">
                <a:solidFill>
                  <a:srgbClr val="3333FF"/>
                </a:solidFill>
              </a:rPr>
              <a:t>Prioritize this list for the Goal section of the Project Plan form</a:t>
            </a:r>
            <a:endParaRPr sz="2400" dirty="0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" name="Google Shape;837;p55"/>
          <p:cNvSpPr txBox="1">
            <a:spLocks noGrp="1"/>
          </p:cNvSpPr>
          <p:nvPr>
            <p:ph type="body" idx="1"/>
          </p:nvPr>
        </p:nvSpPr>
        <p:spPr>
          <a:xfrm>
            <a:off x="152400" y="914400"/>
            <a:ext cx="8763000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Executive Sponsor:  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James Snyder</a:t>
            </a:r>
            <a:endParaRPr/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Co-Authors:</a:t>
            </a:r>
            <a:endParaRPr/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Marie Hegarty</a:t>
            </a:r>
            <a:endParaRPr/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Jerry Pearson </a:t>
            </a:r>
            <a:endParaRPr/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Arial"/>
              <a:buNone/>
            </a:pPr>
            <a:endParaRPr sz="175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Arial"/>
              <a:buNone/>
            </a:pPr>
            <a:r>
              <a:rPr lang="en-US" sz="17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Major Contributors:</a:t>
            </a:r>
            <a:endParaRPr/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Ramesh Arumugam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Kristi Baldwin</a:t>
            </a:r>
            <a:endParaRPr/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Marcos Beolchi de Arruda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John A. Gaffney</a:t>
            </a:r>
            <a:endParaRPr/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Carol L. Haines</a:t>
            </a:r>
            <a:endParaRPr/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Matthew D. Rusnak </a:t>
            </a:r>
            <a:endParaRPr/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Vicki Sama</a:t>
            </a:r>
            <a:endParaRPr/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Haifa Tyler</a:t>
            </a:r>
            <a:endParaRPr/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Robert Weidner</a:t>
            </a:r>
            <a:endParaRPr/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Sandra Williams </a:t>
            </a:r>
            <a:endParaRPr/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Arial"/>
              <a:buNone/>
            </a:pPr>
            <a:endParaRPr sz="17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Arial"/>
              <a:buNone/>
            </a:pPr>
            <a:r>
              <a:rPr lang="en-US" sz="1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Special Thanks to John J. Byrne, Ph.D., PMP:</a:t>
            </a:r>
            <a:endParaRPr/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Dr. Byrne was a prime contributor to the K-12 curriculum developed in 2009 by</a:t>
            </a:r>
            <a:endParaRPr/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PMI-DVC which was presented first at the Philadelphia School District Offices, </a:t>
            </a:r>
            <a:endParaRPr/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and later, at three area high schools.   He was the lead instructor for the pilot </a:t>
            </a:r>
            <a:endParaRPr/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program in the School District.  He generously permitted the current team to </a:t>
            </a:r>
            <a:endParaRPr/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benefit from his leadership, knowledge, and experience teaching Project </a:t>
            </a:r>
            <a:endParaRPr/>
          </a:p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Management.</a:t>
            </a:r>
            <a:endParaRPr/>
          </a:p>
        </p:txBody>
      </p:sp>
      <p:sp>
        <p:nvSpPr>
          <p:cNvPr id="838" name="Google Shape;838;p55"/>
          <p:cNvSpPr txBox="1">
            <a:spLocks noGrp="1"/>
          </p:cNvSpPr>
          <p:nvPr>
            <p:ph type="title"/>
          </p:nvPr>
        </p:nvSpPr>
        <p:spPr>
          <a:xfrm>
            <a:off x="304800" y="76200"/>
            <a:ext cx="8610600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rgbClr val="007AC3"/>
                </a:solidFill>
                <a:latin typeface="Calibri"/>
                <a:ea typeface="Calibri"/>
                <a:cs typeface="Calibri"/>
                <a:sym typeface="Calibri"/>
              </a:rPr>
              <a:t>Contributors</a:t>
            </a:r>
            <a:endParaRPr/>
          </a:p>
        </p:txBody>
      </p:sp>
      <p:pic>
        <p:nvPicPr>
          <p:cNvPr id="839" name="Google Shape;839;p5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15200" y="887896"/>
            <a:ext cx="1442161" cy="8426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" name="Google Shape;126;p17"/>
          <p:cNvGrpSpPr/>
          <p:nvPr/>
        </p:nvGrpSpPr>
        <p:grpSpPr>
          <a:xfrm>
            <a:off x="457483" y="1143000"/>
            <a:ext cx="8457916" cy="4648200"/>
            <a:chOff x="283" y="0"/>
            <a:chExt cx="8457916" cy="4648200"/>
          </a:xfrm>
        </p:grpSpPr>
        <p:sp>
          <p:nvSpPr>
            <p:cNvPr id="127" name="Google Shape;127;p17"/>
            <p:cNvSpPr/>
            <p:nvPr/>
          </p:nvSpPr>
          <p:spPr>
            <a:xfrm>
              <a:off x="1268729" y="0"/>
              <a:ext cx="7189470" cy="46482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FDA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17"/>
            <p:cNvSpPr/>
            <p:nvPr/>
          </p:nvSpPr>
          <p:spPr>
            <a:xfrm>
              <a:off x="283" y="1394460"/>
              <a:ext cx="2703846" cy="1859280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17"/>
            <p:cNvSpPr txBox="1"/>
            <p:nvPr/>
          </p:nvSpPr>
          <p:spPr>
            <a:xfrm>
              <a:off x="91046" y="1485223"/>
              <a:ext cx="2522320" cy="16777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48575" tIns="148575" rIns="148575" bIns="148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900"/>
                <a:buFont typeface="Calibri"/>
                <a:buNone/>
              </a:pPr>
              <a:r>
                <a:rPr lang="en-US" sz="39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Think about it</a:t>
              </a:r>
              <a:endParaRPr/>
            </a:p>
          </p:txBody>
        </p:sp>
        <p:sp>
          <p:nvSpPr>
            <p:cNvPr id="130" name="Google Shape;130;p17"/>
            <p:cNvSpPr/>
            <p:nvPr/>
          </p:nvSpPr>
          <p:spPr>
            <a:xfrm>
              <a:off x="2877176" y="1394460"/>
              <a:ext cx="2703846" cy="1859280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17"/>
            <p:cNvSpPr txBox="1"/>
            <p:nvPr/>
          </p:nvSpPr>
          <p:spPr>
            <a:xfrm>
              <a:off x="2967939" y="1485223"/>
              <a:ext cx="2522320" cy="16777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48575" tIns="148575" rIns="148575" bIns="148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900"/>
                <a:buFont typeface="Calibri"/>
                <a:buNone/>
              </a:pPr>
              <a:r>
                <a:rPr lang="en-US" sz="39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Write it down</a:t>
              </a:r>
              <a:endParaRPr/>
            </a:p>
          </p:txBody>
        </p:sp>
        <p:sp>
          <p:nvSpPr>
            <p:cNvPr id="132" name="Google Shape;132;p17"/>
            <p:cNvSpPr/>
            <p:nvPr/>
          </p:nvSpPr>
          <p:spPr>
            <a:xfrm>
              <a:off x="5754069" y="1394460"/>
              <a:ext cx="2703846" cy="1859280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17"/>
            <p:cNvSpPr txBox="1"/>
            <p:nvPr/>
          </p:nvSpPr>
          <p:spPr>
            <a:xfrm>
              <a:off x="5844832" y="1485223"/>
              <a:ext cx="2522320" cy="16777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48575" tIns="148575" rIns="148575" bIns="148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900"/>
                <a:buFont typeface="Calibri"/>
                <a:buNone/>
              </a:pPr>
              <a:r>
                <a:rPr lang="en-US" sz="39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Reach agreement</a:t>
              </a:r>
              <a:endParaRPr/>
            </a:p>
          </p:txBody>
        </p:sp>
      </p:grpSp>
      <p:sp>
        <p:nvSpPr>
          <p:cNvPr id="134" name="Google Shape;134;p17"/>
          <p:cNvSpPr txBox="1"/>
          <p:nvPr/>
        </p:nvSpPr>
        <p:spPr>
          <a:xfrm>
            <a:off x="304800" y="586955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rPr lang="en-US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Put the Final Objectives into the </a:t>
            </a:r>
            <a:r>
              <a:rPr lang="en-US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en-US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roject Plan</a:t>
            </a:r>
            <a:endParaRPr dirty="0"/>
          </a:p>
        </p:txBody>
      </p:sp>
      <p:sp>
        <p:nvSpPr>
          <p:cNvPr id="135" name="Google Shape;135;p17"/>
          <p:cNvSpPr txBox="1">
            <a:spLocks noGrp="1"/>
          </p:cNvSpPr>
          <p:nvPr>
            <p:ph type="ctrTitle"/>
          </p:nvPr>
        </p:nvSpPr>
        <p:spPr>
          <a:xfrm>
            <a:off x="399250" y="1003325"/>
            <a:ext cx="5847300" cy="6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AC3"/>
              </a:buClr>
              <a:buSzPts val="3600"/>
              <a:buFont typeface="Calibri"/>
              <a:buNone/>
            </a:pPr>
            <a:r>
              <a:rPr lang="en-US"/>
              <a:t>Initiating a Project</a:t>
            </a:r>
            <a:endParaRPr/>
          </a:p>
        </p:txBody>
      </p:sp>
      <p:pic>
        <p:nvPicPr>
          <p:cNvPr id="136" name="Google Shape;136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4800" y="296"/>
            <a:ext cx="1442161" cy="8426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8"/>
          <p:cNvSpPr txBox="1">
            <a:spLocks noGrp="1"/>
          </p:cNvSpPr>
          <p:nvPr>
            <p:ph type="title"/>
          </p:nvPr>
        </p:nvSpPr>
        <p:spPr>
          <a:xfrm>
            <a:off x="228375" y="821225"/>
            <a:ext cx="8610600" cy="7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64BC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rgbClr val="0064BC"/>
                </a:solidFill>
                <a:latin typeface="Calibri"/>
                <a:ea typeface="Calibri"/>
                <a:cs typeface="Calibri"/>
                <a:sym typeface="Calibri"/>
              </a:rPr>
              <a:t>Plan: Determine How to Do It</a:t>
            </a:r>
            <a:endParaRPr/>
          </a:p>
        </p:txBody>
      </p:sp>
      <p:sp>
        <p:nvSpPr>
          <p:cNvPr id="144" name="Google Shape;144;p18"/>
          <p:cNvSpPr txBox="1"/>
          <p:nvPr/>
        </p:nvSpPr>
        <p:spPr>
          <a:xfrm>
            <a:off x="304800" y="5867400"/>
            <a:ext cx="8610600" cy="4616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 plan fits the pieces of your project together</a:t>
            </a:r>
            <a:endParaRPr/>
          </a:p>
        </p:txBody>
      </p:sp>
      <p:sp>
        <p:nvSpPr>
          <p:cNvPr id="145" name="Google Shape;145;p18"/>
          <p:cNvSpPr/>
          <p:nvPr/>
        </p:nvSpPr>
        <p:spPr>
          <a:xfrm>
            <a:off x="914400" y="3276600"/>
            <a:ext cx="1828800" cy="1828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Calibri"/>
              <a:buNone/>
            </a:pPr>
            <a:r>
              <a:rPr lang="en-US"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Risk</a:t>
            </a:r>
            <a:endParaRPr/>
          </a:p>
        </p:txBody>
      </p:sp>
      <p:grpSp>
        <p:nvGrpSpPr>
          <p:cNvPr id="146" name="Google Shape;146;p18"/>
          <p:cNvGrpSpPr/>
          <p:nvPr/>
        </p:nvGrpSpPr>
        <p:grpSpPr>
          <a:xfrm>
            <a:off x="914400" y="1447800"/>
            <a:ext cx="1828800" cy="2209800"/>
            <a:chOff x="914400" y="2514600"/>
            <a:chExt cx="1828800" cy="2209800"/>
          </a:xfrm>
        </p:grpSpPr>
        <p:sp>
          <p:nvSpPr>
            <p:cNvPr id="147" name="Google Shape;147;p18"/>
            <p:cNvSpPr/>
            <p:nvPr/>
          </p:nvSpPr>
          <p:spPr>
            <a:xfrm>
              <a:off x="914400" y="2514600"/>
              <a:ext cx="18288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Calibri"/>
                <a:buNone/>
              </a:pPr>
              <a:r>
                <a:rPr lang="en-US" sz="20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Scope</a:t>
              </a:r>
              <a:endParaRPr/>
            </a:p>
          </p:txBody>
        </p:sp>
        <p:sp>
          <p:nvSpPr>
            <p:cNvPr id="148" name="Google Shape;148;p18"/>
            <p:cNvSpPr/>
            <p:nvPr/>
          </p:nvSpPr>
          <p:spPr>
            <a:xfrm>
              <a:off x="1600200" y="4267200"/>
              <a:ext cx="457200" cy="457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9" name="Google Shape;149;p18"/>
          <p:cNvSpPr/>
          <p:nvPr/>
        </p:nvSpPr>
        <p:spPr>
          <a:xfrm>
            <a:off x="4572000" y="3276600"/>
            <a:ext cx="1828800" cy="18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Calibri"/>
              <a:buNone/>
            </a:pPr>
            <a:r>
              <a:rPr lang="en-US"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People</a:t>
            </a:r>
            <a:endParaRPr/>
          </a:p>
        </p:txBody>
      </p:sp>
      <p:grpSp>
        <p:nvGrpSpPr>
          <p:cNvPr id="150" name="Google Shape;150;p18"/>
          <p:cNvGrpSpPr/>
          <p:nvPr/>
        </p:nvGrpSpPr>
        <p:grpSpPr>
          <a:xfrm>
            <a:off x="2362200" y="1447800"/>
            <a:ext cx="2209800" cy="1828800"/>
            <a:chOff x="2362200" y="2514600"/>
            <a:chExt cx="2209800" cy="1828800"/>
          </a:xfrm>
        </p:grpSpPr>
        <p:sp>
          <p:nvSpPr>
            <p:cNvPr id="151" name="Google Shape;151;p18"/>
            <p:cNvSpPr/>
            <p:nvPr/>
          </p:nvSpPr>
          <p:spPr>
            <a:xfrm>
              <a:off x="2362200" y="3200400"/>
              <a:ext cx="457200" cy="457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18"/>
            <p:cNvSpPr/>
            <p:nvPr/>
          </p:nvSpPr>
          <p:spPr>
            <a:xfrm>
              <a:off x="2743200" y="2514600"/>
              <a:ext cx="1828800" cy="18288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Calibri"/>
                <a:buNone/>
              </a:pPr>
              <a:r>
                <a:rPr lang="en-US" sz="20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Time</a:t>
              </a:r>
              <a:endParaRPr/>
            </a:p>
          </p:txBody>
        </p:sp>
      </p:grpSp>
      <p:grpSp>
        <p:nvGrpSpPr>
          <p:cNvPr id="153" name="Google Shape;153;p18"/>
          <p:cNvGrpSpPr/>
          <p:nvPr/>
        </p:nvGrpSpPr>
        <p:grpSpPr>
          <a:xfrm>
            <a:off x="2400300" y="2895600"/>
            <a:ext cx="2514600" cy="2209800"/>
            <a:chOff x="2400300" y="3962400"/>
            <a:chExt cx="2514600" cy="2209800"/>
          </a:xfrm>
        </p:grpSpPr>
        <p:sp>
          <p:nvSpPr>
            <p:cNvPr id="154" name="Google Shape;154;p18"/>
            <p:cNvSpPr/>
            <p:nvPr/>
          </p:nvSpPr>
          <p:spPr>
            <a:xfrm>
              <a:off x="2743200" y="4343400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Calibri"/>
                <a:buNone/>
              </a:pPr>
              <a:r>
                <a:rPr lang="en-US" sz="20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Purchasing</a:t>
              </a:r>
              <a:endParaRPr/>
            </a:p>
          </p:txBody>
        </p:sp>
        <p:sp>
          <p:nvSpPr>
            <p:cNvPr id="155" name="Google Shape;155;p18"/>
            <p:cNvSpPr/>
            <p:nvPr/>
          </p:nvSpPr>
          <p:spPr>
            <a:xfrm>
              <a:off x="3429000" y="3962400"/>
              <a:ext cx="457200" cy="457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" name="Google Shape;156;p18"/>
            <p:cNvSpPr/>
            <p:nvPr/>
          </p:nvSpPr>
          <p:spPr>
            <a:xfrm>
              <a:off x="2400300" y="5026937"/>
              <a:ext cx="457200" cy="457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" name="Google Shape;157;p18"/>
            <p:cNvSpPr/>
            <p:nvPr/>
          </p:nvSpPr>
          <p:spPr>
            <a:xfrm>
              <a:off x="4457700" y="5029200"/>
              <a:ext cx="457200" cy="457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8" name="Google Shape;158;p18"/>
          <p:cNvGrpSpPr/>
          <p:nvPr/>
        </p:nvGrpSpPr>
        <p:grpSpPr>
          <a:xfrm>
            <a:off x="4191000" y="1447800"/>
            <a:ext cx="2209800" cy="2209800"/>
            <a:chOff x="4191000" y="2514600"/>
            <a:chExt cx="2209800" cy="2209800"/>
          </a:xfrm>
        </p:grpSpPr>
        <p:sp>
          <p:nvSpPr>
            <p:cNvPr id="159" name="Google Shape;159;p18"/>
            <p:cNvSpPr/>
            <p:nvPr/>
          </p:nvSpPr>
          <p:spPr>
            <a:xfrm>
              <a:off x="4191000" y="3200400"/>
              <a:ext cx="457200" cy="4572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18"/>
            <p:cNvSpPr/>
            <p:nvPr/>
          </p:nvSpPr>
          <p:spPr>
            <a:xfrm>
              <a:off x="5257800" y="4267200"/>
              <a:ext cx="457200" cy="4572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p18"/>
            <p:cNvSpPr/>
            <p:nvPr/>
          </p:nvSpPr>
          <p:spPr>
            <a:xfrm>
              <a:off x="4572000" y="2514600"/>
              <a:ext cx="1828800" cy="18288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Calibri"/>
                <a:buNone/>
              </a:pPr>
              <a:r>
                <a:rPr lang="en-US" sz="20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Cost</a:t>
              </a:r>
              <a:endParaRPr/>
            </a:p>
          </p:txBody>
        </p:sp>
      </p:grpSp>
      <p:grpSp>
        <p:nvGrpSpPr>
          <p:cNvPr id="162" name="Google Shape;162;p18"/>
          <p:cNvGrpSpPr/>
          <p:nvPr/>
        </p:nvGrpSpPr>
        <p:grpSpPr>
          <a:xfrm>
            <a:off x="6026150" y="1447800"/>
            <a:ext cx="2203450" cy="1828800"/>
            <a:chOff x="6026150" y="2514600"/>
            <a:chExt cx="2203450" cy="1828800"/>
          </a:xfrm>
        </p:grpSpPr>
        <p:sp>
          <p:nvSpPr>
            <p:cNvPr id="163" name="Google Shape;163;p18"/>
            <p:cNvSpPr/>
            <p:nvPr/>
          </p:nvSpPr>
          <p:spPr>
            <a:xfrm>
              <a:off x="6400800" y="2514600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Calibri"/>
                <a:buNone/>
              </a:pPr>
              <a:r>
                <a:rPr lang="en-US" sz="20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Quality</a:t>
              </a:r>
              <a:endParaRPr/>
            </a:p>
          </p:txBody>
        </p:sp>
        <p:sp>
          <p:nvSpPr>
            <p:cNvPr id="164" name="Google Shape;164;p18"/>
            <p:cNvSpPr/>
            <p:nvPr/>
          </p:nvSpPr>
          <p:spPr>
            <a:xfrm>
              <a:off x="6026150" y="3200400"/>
              <a:ext cx="457200" cy="457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5" name="Google Shape;165;p18"/>
          <p:cNvGrpSpPr/>
          <p:nvPr/>
        </p:nvGrpSpPr>
        <p:grpSpPr>
          <a:xfrm>
            <a:off x="6057900" y="2895600"/>
            <a:ext cx="2171700" cy="2209800"/>
            <a:chOff x="6057900" y="3962400"/>
            <a:chExt cx="2171700" cy="2209800"/>
          </a:xfrm>
        </p:grpSpPr>
        <p:sp>
          <p:nvSpPr>
            <p:cNvPr id="166" name="Google Shape;166;p18"/>
            <p:cNvSpPr/>
            <p:nvPr/>
          </p:nvSpPr>
          <p:spPr>
            <a:xfrm>
              <a:off x="6400800" y="4343400"/>
              <a:ext cx="1828800" cy="18288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Calibri"/>
                <a:buNone/>
              </a:pPr>
              <a:r>
                <a:rPr lang="en-US"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Communication</a:t>
              </a:r>
              <a:endParaRPr/>
            </a:p>
          </p:txBody>
        </p:sp>
        <p:sp>
          <p:nvSpPr>
            <p:cNvPr id="167" name="Google Shape;167;p18"/>
            <p:cNvSpPr/>
            <p:nvPr/>
          </p:nvSpPr>
          <p:spPr>
            <a:xfrm>
              <a:off x="7086600" y="3962400"/>
              <a:ext cx="457200" cy="457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" name="Google Shape;168;p18"/>
            <p:cNvSpPr/>
            <p:nvPr/>
          </p:nvSpPr>
          <p:spPr>
            <a:xfrm>
              <a:off x="6057900" y="5029200"/>
              <a:ext cx="457200" cy="4572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69" name="Google Shape;169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8375" y="51850"/>
            <a:ext cx="1225530" cy="716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9"/>
          <p:cNvSpPr txBox="1"/>
          <p:nvPr/>
        </p:nvSpPr>
        <p:spPr>
          <a:xfrm>
            <a:off x="304799" y="6075362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rPr lang="en-US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Fill-in the assumption section of your plan</a:t>
            </a:r>
            <a:r>
              <a:rPr lang="en-US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  <p:grpSp>
        <p:nvGrpSpPr>
          <p:cNvPr id="177" name="Google Shape;177;p19"/>
          <p:cNvGrpSpPr/>
          <p:nvPr/>
        </p:nvGrpSpPr>
        <p:grpSpPr>
          <a:xfrm>
            <a:off x="152400" y="137451"/>
            <a:ext cx="1524000" cy="1767549"/>
            <a:chOff x="4572000" y="685800"/>
            <a:chExt cx="1905314" cy="2209800"/>
          </a:xfrm>
        </p:grpSpPr>
        <p:grpSp>
          <p:nvGrpSpPr>
            <p:cNvPr id="178" name="Google Shape;178;p19"/>
            <p:cNvGrpSpPr/>
            <p:nvPr/>
          </p:nvGrpSpPr>
          <p:grpSpPr>
            <a:xfrm>
              <a:off x="4572000" y="685800"/>
              <a:ext cx="1828800" cy="2209800"/>
              <a:chOff x="914400" y="2514600"/>
              <a:chExt cx="1828800" cy="2209800"/>
            </a:xfrm>
          </p:grpSpPr>
          <p:sp>
            <p:nvSpPr>
              <p:cNvPr id="179" name="Google Shape;179;p19"/>
              <p:cNvSpPr/>
              <p:nvPr/>
            </p:nvSpPr>
            <p:spPr>
              <a:xfrm>
                <a:off x="914400" y="2514600"/>
                <a:ext cx="18288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000"/>
                  <a:buFont typeface="Calibri"/>
                  <a:buNone/>
                </a:pPr>
                <a:r>
                  <a:rPr lang="en-US" sz="20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Scope</a:t>
                </a:r>
                <a:endParaRPr/>
              </a:p>
            </p:txBody>
          </p:sp>
          <p:sp>
            <p:nvSpPr>
              <p:cNvPr id="180" name="Google Shape;180;p19"/>
              <p:cNvSpPr/>
              <p:nvPr/>
            </p:nvSpPr>
            <p:spPr>
              <a:xfrm>
                <a:off x="1600200" y="4267200"/>
                <a:ext cx="457200" cy="4572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Calibri"/>
                  <a:buNone/>
                </a:pPr>
                <a:endParaRPr sz="20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81" name="Google Shape;181;p19"/>
            <p:cNvSpPr/>
            <p:nvPr/>
          </p:nvSpPr>
          <p:spPr>
            <a:xfrm>
              <a:off x="6020114" y="1371600"/>
              <a:ext cx="457200" cy="457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2" name="Google Shape;182;p19"/>
          <p:cNvGrpSpPr/>
          <p:nvPr/>
        </p:nvGrpSpPr>
        <p:grpSpPr>
          <a:xfrm>
            <a:off x="1752601" y="920910"/>
            <a:ext cx="7162798" cy="5092380"/>
            <a:chOff x="0" y="6510"/>
            <a:chExt cx="7162798" cy="5092380"/>
          </a:xfrm>
        </p:grpSpPr>
        <p:sp>
          <p:nvSpPr>
            <p:cNvPr id="183" name="Google Shape;183;p19"/>
            <p:cNvSpPr/>
            <p:nvPr/>
          </p:nvSpPr>
          <p:spPr>
            <a:xfrm>
              <a:off x="0" y="286950"/>
              <a:ext cx="7162798" cy="29925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w="25400" cap="flat" cmpd="sng">
              <a:solidFill>
                <a:srgbClr val="0079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19"/>
            <p:cNvSpPr txBox="1"/>
            <p:nvPr/>
          </p:nvSpPr>
          <p:spPr>
            <a:xfrm>
              <a:off x="0" y="286950"/>
              <a:ext cx="7162798" cy="2992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55900" tIns="395725" rIns="555900" bIns="135125" anchor="t" anchorCtr="0">
              <a:noAutofit/>
            </a:bodyPr>
            <a:lstStyle/>
            <a:p>
              <a:pPr marL="171450" marR="0" lvl="1" indent="-1714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900"/>
                <a:buFont typeface="Calibri"/>
                <a:buChar char="•"/>
              </a:pPr>
              <a:r>
                <a:rPr lang="en-US" sz="19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What are the deliverables?</a:t>
              </a:r>
              <a:r>
                <a:rPr lang="en-US" sz="19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:</a:t>
              </a:r>
              <a:endParaRPr dirty="0"/>
            </a:p>
            <a:p>
              <a:pPr marL="342900" lvl="2" indent="-171450">
                <a:lnSpc>
                  <a:spcPct val="90000"/>
                </a:lnSpc>
                <a:spcBef>
                  <a:spcPts val="285"/>
                </a:spcBef>
                <a:buClr>
                  <a:schemeClr val="dk1"/>
                </a:buClr>
                <a:buSzPts val="1900"/>
                <a:buFont typeface="Calibri"/>
                <a:buChar char="•"/>
              </a:pPr>
              <a:r>
                <a:rPr lang="en-US" sz="19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Project Plan (10 Points)</a:t>
              </a:r>
              <a:endParaRPr lang="en-US" sz="2000" dirty="0"/>
            </a:p>
            <a:p>
              <a:pPr marL="342900" marR="0" lvl="2" indent="-171450" algn="l" rtl="0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Clr>
                  <a:schemeClr val="dk1"/>
                </a:buClr>
                <a:buSzPts val="1900"/>
                <a:buFont typeface="Calibri"/>
                <a:buChar char="•"/>
              </a:pPr>
              <a:r>
                <a:rPr lang="en-US" sz="19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Virtual City Design (48 points)</a:t>
              </a:r>
              <a:endParaRPr dirty="0"/>
            </a:p>
            <a:p>
              <a:pPr marL="342900" marR="0" lvl="2" indent="-171450" algn="l" rtl="0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Clr>
                  <a:schemeClr val="dk1"/>
                </a:buClr>
                <a:buSzPts val="1900"/>
                <a:buFont typeface="Calibri"/>
                <a:buChar char="•"/>
              </a:pPr>
              <a:r>
                <a:rPr lang="en-US" sz="19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City Essay (60 points)</a:t>
              </a:r>
              <a:endParaRPr dirty="0"/>
            </a:p>
            <a:p>
              <a:pPr marL="342900" marR="0" lvl="2" indent="-171450" algn="l" rtl="0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Clr>
                  <a:schemeClr val="dk1"/>
                </a:buClr>
                <a:buSzPts val="1900"/>
                <a:buFont typeface="Calibri"/>
                <a:buChar char="•"/>
              </a:pPr>
              <a:r>
                <a:rPr lang="en-US" sz="19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City Model (70 points)</a:t>
              </a:r>
              <a:endParaRPr dirty="0"/>
            </a:p>
            <a:p>
              <a:pPr marL="342900" marR="0" lvl="2" indent="-171450" algn="l" rtl="0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Clr>
                  <a:schemeClr val="dk1"/>
                </a:buClr>
                <a:buSzPts val="1900"/>
                <a:buFont typeface="Calibri"/>
                <a:buChar char="•"/>
              </a:pPr>
              <a:r>
                <a:rPr lang="en-US" sz="19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City Presentation (70 points)</a:t>
              </a:r>
              <a:endParaRPr dirty="0"/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Clr>
                  <a:schemeClr val="dk1"/>
                </a:buClr>
                <a:buSzPts val="1900"/>
                <a:buFont typeface="Calibri"/>
                <a:buChar char="•"/>
              </a:pPr>
              <a:r>
                <a:rPr lang="en-US" sz="19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Get input from your </a:t>
              </a:r>
              <a:r>
                <a:rPr lang="en-US" sz="1900" b="0" i="0" u="none" strike="noStrike" cap="none" dirty="0">
                  <a:solidFill>
                    <a:srgbClr val="00B050"/>
                  </a:solidFill>
                  <a:latin typeface="Calibri"/>
                  <a:ea typeface="Calibri"/>
                  <a:cs typeface="Calibri"/>
                  <a:sym typeface="Calibri"/>
                </a:rPr>
                <a:t>stakeholders</a:t>
              </a:r>
              <a:endParaRPr dirty="0">
                <a:solidFill>
                  <a:srgbClr val="00B050"/>
                </a:solidFill>
              </a:endParaRPr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Clr>
                  <a:schemeClr val="dk1"/>
                </a:buClr>
                <a:buSzPts val="1900"/>
                <a:buFont typeface="Calibri"/>
                <a:buChar char="•"/>
              </a:pPr>
              <a:r>
                <a:rPr lang="en-US" sz="19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“C</a:t>
              </a:r>
              <a:r>
                <a:rPr lang="en-US" sz="19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ollect</a:t>
              </a:r>
              <a:r>
                <a:rPr lang="en-US" sz="19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19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requirements”</a:t>
              </a:r>
              <a:endParaRPr dirty="0"/>
            </a:p>
          </p:txBody>
        </p:sp>
        <p:sp>
          <p:nvSpPr>
            <p:cNvPr id="185" name="Google Shape;185;p19"/>
            <p:cNvSpPr/>
            <p:nvPr/>
          </p:nvSpPr>
          <p:spPr>
            <a:xfrm>
              <a:off x="358139" y="6510"/>
              <a:ext cx="5013958" cy="560880"/>
            </a:xfrm>
            <a:prstGeom prst="roundRect">
              <a:avLst>
                <a:gd name="adj" fmla="val 16667"/>
              </a:avLst>
            </a:prstGeom>
            <a:solidFill>
              <a:srgbClr val="0079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19"/>
            <p:cNvSpPr txBox="1"/>
            <p:nvPr/>
          </p:nvSpPr>
          <p:spPr>
            <a:xfrm>
              <a:off x="385519" y="33890"/>
              <a:ext cx="4959198" cy="5061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89500" tIns="0" rIns="189500" bIns="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alibri"/>
                <a:buNone/>
              </a:pPr>
              <a:r>
                <a:rPr lang="en-US" sz="19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Define the project’s output in detail</a:t>
              </a:r>
              <a:endParaRPr/>
            </a:p>
          </p:txBody>
        </p:sp>
        <p:sp>
          <p:nvSpPr>
            <p:cNvPr id="187" name="Google Shape;187;p19"/>
            <p:cNvSpPr/>
            <p:nvPr/>
          </p:nvSpPr>
          <p:spPr>
            <a:xfrm>
              <a:off x="0" y="3662490"/>
              <a:ext cx="7162798" cy="14364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w="25400" cap="flat" cmpd="sng">
              <a:solidFill>
                <a:srgbClr val="0079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19"/>
            <p:cNvSpPr txBox="1"/>
            <p:nvPr/>
          </p:nvSpPr>
          <p:spPr>
            <a:xfrm>
              <a:off x="0" y="3662490"/>
              <a:ext cx="7162798" cy="1436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55900" tIns="395725" rIns="555900" bIns="135125" anchor="t" anchorCtr="0">
              <a:noAutofit/>
            </a:bodyPr>
            <a:lstStyle/>
            <a:p>
              <a:pPr marL="171450" marR="0" lvl="1" indent="-1714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900"/>
                <a:buFont typeface="Calibri"/>
                <a:buChar char="•"/>
              </a:pPr>
              <a:r>
                <a:rPr lang="en-US" sz="19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Select only </a:t>
              </a:r>
              <a:r>
                <a:rPr lang="en-US" sz="1900" u="sng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one</a:t>
              </a:r>
              <a:r>
                <a:rPr lang="en-US" sz="19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threat to the water supply</a:t>
              </a:r>
              <a:endParaRPr dirty="0"/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Clr>
                  <a:schemeClr val="dk1"/>
                </a:buClr>
                <a:buSzPts val="1900"/>
                <a:buFont typeface="Calibri"/>
                <a:buChar char="•"/>
              </a:pPr>
              <a:r>
                <a:rPr lang="en-US" sz="19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Includes water storage and transport</a:t>
              </a:r>
              <a:endParaRPr dirty="0"/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Clr>
                  <a:schemeClr val="dk1"/>
                </a:buClr>
                <a:buSzPts val="1900"/>
                <a:buFont typeface="Calibri"/>
                <a:buChar char="•"/>
              </a:pPr>
              <a:r>
                <a:rPr lang="en-US" sz="19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Need </a:t>
              </a:r>
              <a:r>
                <a:rPr lang="en-US" sz="1900" u="sng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two</a:t>
              </a:r>
              <a:r>
                <a:rPr lang="en-US" sz="19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innovations (see p. 30)</a:t>
              </a:r>
              <a:endParaRPr dirty="0"/>
            </a:p>
          </p:txBody>
        </p:sp>
        <p:sp>
          <p:nvSpPr>
            <p:cNvPr id="189" name="Google Shape;189;p19"/>
            <p:cNvSpPr/>
            <p:nvPr/>
          </p:nvSpPr>
          <p:spPr>
            <a:xfrm>
              <a:off x="358139" y="3382050"/>
              <a:ext cx="5013958" cy="560880"/>
            </a:xfrm>
            <a:prstGeom prst="roundRect">
              <a:avLst>
                <a:gd name="adj" fmla="val 16667"/>
              </a:avLst>
            </a:prstGeom>
            <a:solidFill>
              <a:srgbClr val="0079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19"/>
            <p:cNvSpPr txBox="1"/>
            <p:nvPr/>
          </p:nvSpPr>
          <p:spPr>
            <a:xfrm>
              <a:off x="385519" y="3409430"/>
              <a:ext cx="4959198" cy="5061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89500" tIns="0" rIns="189500" bIns="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alibri"/>
                <a:buNone/>
              </a:pPr>
              <a:r>
                <a:rPr lang="en-US" sz="19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Assumptions</a:t>
              </a:r>
              <a:endParaRPr/>
            </a:p>
          </p:txBody>
        </p:sp>
      </p:grpSp>
      <p:sp>
        <p:nvSpPr>
          <p:cNvPr id="191" name="Google Shape;191;p19"/>
          <p:cNvSpPr txBox="1">
            <a:spLocks noGrp="1"/>
          </p:cNvSpPr>
          <p:nvPr>
            <p:ph type="title"/>
          </p:nvPr>
        </p:nvSpPr>
        <p:spPr>
          <a:xfrm>
            <a:off x="1615198" y="76200"/>
            <a:ext cx="7300201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Plan Scope </a:t>
            </a:r>
            <a:r>
              <a:rPr lang="en-US">
                <a:solidFill>
                  <a:schemeClr val="accent1"/>
                </a:solidFill>
              </a:rPr>
              <a:t>“What?”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0"/>
          <p:cNvSpPr txBox="1">
            <a:spLocks noGrp="1"/>
          </p:cNvSpPr>
          <p:nvPr>
            <p:ph type="title"/>
          </p:nvPr>
        </p:nvSpPr>
        <p:spPr>
          <a:xfrm>
            <a:off x="1615198" y="76200"/>
            <a:ext cx="7300201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Example Requirements</a:t>
            </a:r>
            <a:endParaRPr/>
          </a:p>
        </p:txBody>
      </p:sp>
      <p:sp>
        <p:nvSpPr>
          <p:cNvPr id="198" name="Google Shape;198;p20"/>
          <p:cNvSpPr txBox="1">
            <a:spLocks noGrp="1"/>
          </p:cNvSpPr>
          <p:nvPr>
            <p:ph type="body" idx="1"/>
          </p:nvPr>
        </p:nvSpPr>
        <p:spPr>
          <a:xfrm>
            <a:off x="1676400" y="853413"/>
            <a:ext cx="7239000" cy="5166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dirty="0"/>
              <a:t>Functional Requirements</a:t>
            </a:r>
            <a:endParaRPr dirty="0"/>
          </a:p>
          <a:p>
            <a:pPr marL="800100" marR="0" lvl="2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dirty="0"/>
              <a:t>Resilient water supply for a City</a:t>
            </a:r>
            <a:endParaRPr dirty="0"/>
          </a:p>
          <a:p>
            <a:pPr marL="800100" marR="0" lvl="2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dirty="0"/>
              <a:t>Zones (residential, commercial, industrial)</a:t>
            </a:r>
            <a:endParaRPr dirty="0"/>
          </a:p>
          <a:p>
            <a:pPr marL="800100" marR="0" lvl="2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dirty="0"/>
              <a:t>Health of residents, including vulnerable populations</a:t>
            </a:r>
            <a:endParaRPr dirty="0"/>
          </a:p>
          <a:p>
            <a:pPr marL="800100" marR="0" lvl="2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Last 100 years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1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Constraints on how the work must be done</a:t>
            </a:r>
            <a:endParaRPr dirty="0"/>
          </a:p>
          <a:p>
            <a:pPr marL="800100" marR="0" lvl="2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dirty="0"/>
              <a:t>The team will work after school</a:t>
            </a:r>
            <a:endParaRPr dirty="0"/>
          </a:p>
          <a:p>
            <a:pPr marL="800100" marR="0" lvl="2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dirty="0"/>
              <a:t>Meetings must be at the school with mentors</a:t>
            </a:r>
            <a:endParaRPr dirty="0"/>
          </a:p>
          <a:p>
            <a:pPr marL="800100" marR="0" lvl="2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dirty="0"/>
              <a:t>Drafts/prototypes must be reviewed by 12/4/2019</a:t>
            </a:r>
            <a:endParaRPr dirty="0"/>
          </a:p>
          <a:p>
            <a:pPr marL="800100" marR="0" lvl="2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dirty="0"/>
              <a:t>Final design must be done by 12/18/2019</a:t>
            </a:r>
            <a:endParaRPr dirty="0"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20"/>
          <p:cNvSpPr txBox="1"/>
          <p:nvPr/>
        </p:nvSpPr>
        <p:spPr>
          <a:xfrm>
            <a:off x="304800" y="60912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rPr lang="en-US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Fill-in the constraints section of your plan</a:t>
            </a:r>
            <a:r>
              <a:rPr lang="en-US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  <p:grpSp>
        <p:nvGrpSpPr>
          <p:cNvPr id="201" name="Google Shape;201;p20"/>
          <p:cNvGrpSpPr/>
          <p:nvPr/>
        </p:nvGrpSpPr>
        <p:grpSpPr>
          <a:xfrm>
            <a:off x="152400" y="137451"/>
            <a:ext cx="1524000" cy="1767549"/>
            <a:chOff x="4572000" y="685800"/>
            <a:chExt cx="1905314" cy="2209800"/>
          </a:xfrm>
        </p:grpSpPr>
        <p:grpSp>
          <p:nvGrpSpPr>
            <p:cNvPr id="202" name="Google Shape;202;p20"/>
            <p:cNvGrpSpPr/>
            <p:nvPr/>
          </p:nvGrpSpPr>
          <p:grpSpPr>
            <a:xfrm>
              <a:off x="4572000" y="685800"/>
              <a:ext cx="1828800" cy="2209800"/>
              <a:chOff x="914400" y="2514600"/>
              <a:chExt cx="1828800" cy="2209800"/>
            </a:xfrm>
          </p:grpSpPr>
          <p:sp>
            <p:nvSpPr>
              <p:cNvPr id="203" name="Google Shape;203;p20"/>
              <p:cNvSpPr/>
              <p:nvPr/>
            </p:nvSpPr>
            <p:spPr>
              <a:xfrm>
                <a:off x="914400" y="2514600"/>
                <a:ext cx="18288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000"/>
                  <a:buFont typeface="Calibri"/>
                  <a:buNone/>
                </a:pPr>
                <a:r>
                  <a:rPr lang="en-US" sz="20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Scope</a:t>
                </a:r>
                <a:endParaRPr/>
              </a:p>
            </p:txBody>
          </p:sp>
          <p:sp>
            <p:nvSpPr>
              <p:cNvPr id="204" name="Google Shape;204;p20"/>
              <p:cNvSpPr/>
              <p:nvPr/>
            </p:nvSpPr>
            <p:spPr>
              <a:xfrm>
                <a:off x="1600200" y="4267200"/>
                <a:ext cx="457200" cy="4572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Calibri"/>
                  <a:buNone/>
                </a:pPr>
                <a:endParaRPr sz="20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05" name="Google Shape;205;p20"/>
            <p:cNvSpPr/>
            <p:nvPr/>
          </p:nvSpPr>
          <p:spPr>
            <a:xfrm>
              <a:off x="6020114" y="1371600"/>
              <a:ext cx="457200" cy="457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6" name="Google Shape;206;p20"/>
          <p:cNvSpPr txBox="1"/>
          <p:nvPr/>
        </p:nvSpPr>
        <p:spPr>
          <a:xfrm>
            <a:off x="401550" y="5437225"/>
            <a:ext cx="8283000" cy="6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42900" lvl="0" indent="-190500" algn="l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3333FF"/>
                </a:solidFill>
                <a:latin typeface="Calibri"/>
                <a:ea typeface="Calibri"/>
                <a:cs typeface="Calibri"/>
                <a:sym typeface="Calibri"/>
              </a:rPr>
              <a:t>Put the constraints and assumptions into the Project Plan form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1"/>
          <p:cNvSpPr txBox="1">
            <a:spLocks noGrp="1"/>
          </p:cNvSpPr>
          <p:nvPr>
            <p:ph type="title"/>
          </p:nvPr>
        </p:nvSpPr>
        <p:spPr>
          <a:xfrm>
            <a:off x="1615198" y="76200"/>
            <a:ext cx="7300201" cy="71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libri"/>
              <a:buNone/>
            </a:pPr>
            <a:r>
              <a:rPr lang="en-US" sz="36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Work Breakdown Structure</a:t>
            </a:r>
            <a:endParaRPr/>
          </a:p>
        </p:txBody>
      </p:sp>
      <p:sp>
        <p:nvSpPr>
          <p:cNvPr id="214" name="Google Shape;214;p21"/>
          <p:cNvSpPr txBox="1"/>
          <p:nvPr/>
        </p:nvSpPr>
        <p:spPr>
          <a:xfrm>
            <a:off x="304800" y="60912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Define the high-level work to be done.</a:t>
            </a:r>
            <a:endParaRPr/>
          </a:p>
        </p:txBody>
      </p:sp>
      <p:grpSp>
        <p:nvGrpSpPr>
          <p:cNvPr id="215" name="Google Shape;215;p21"/>
          <p:cNvGrpSpPr/>
          <p:nvPr/>
        </p:nvGrpSpPr>
        <p:grpSpPr>
          <a:xfrm>
            <a:off x="152400" y="137451"/>
            <a:ext cx="1524000" cy="1767549"/>
            <a:chOff x="4572000" y="685800"/>
            <a:chExt cx="1905314" cy="2209800"/>
          </a:xfrm>
        </p:grpSpPr>
        <p:grpSp>
          <p:nvGrpSpPr>
            <p:cNvPr id="216" name="Google Shape;216;p21"/>
            <p:cNvGrpSpPr/>
            <p:nvPr/>
          </p:nvGrpSpPr>
          <p:grpSpPr>
            <a:xfrm>
              <a:off x="4572000" y="685800"/>
              <a:ext cx="1828800" cy="2209800"/>
              <a:chOff x="914400" y="2514600"/>
              <a:chExt cx="1828800" cy="2209800"/>
            </a:xfrm>
          </p:grpSpPr>
          <p:sp>
            <p:nvSpPr>
              <p:cNvPr id="217" name="Google Shape;217;p21"/>
              <p:cNvSpPr/>
              <p:nvPr/>
            </p:nvSpPr>
            <p:spPr>
              <a:xfrm>
                <a:off x="914400" y="2514600"/>
                <a:ext cx="18288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000"/>
                  <a:buFont typeface="Calibri"/>
                  <a:buNone/>
                </a:pPr>
                <a:r>
                  <a:rPr lang="en-US" sz="20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Scope</a:t>
                </a:r>
                <a:endParaRPr/>
              </a:p>
            </p:txBody>
          </p:sp>
          <p:sp>
            <p:nvSpPr>
              <p:cNvPr id="218" name="Google Shape;218;p21"/>
              <p:cNvSpPr/>
              <p:nvPr/>
            </p:nvSpPr>
            <p:spPr>
              <a:xfrm>
                <a:off x="1600200" y="4267200"/>
                <a:ext cx="457200" cy="4572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Calibri"/>
                  <a:buNone/>
                </a:pPr>
                <a:endParaRPr sz="20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19" name="Google Shape;219;p21"/>
            <p:cNvSpPr/>
            <p:nvPr/>
          </p:nvSpPr>
          <p:spPr>
            <a:xfrm>
              <a:off x="6020114" y="1371600"/>
              <a:ext cx="457200" cy="457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220" name="Google Shape;220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89900" y="1048750"/>
            <a:ext cx="6471449" cy="47893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MI">
      <a:dk1>
        <a:srgbClr val="000000"/>
      </a:dk1>
      <a:lt1>
        <a:srgbClr val="FFFFFF"/>
      </a:lt1>
      <a:dk2>
        <a:srgbClr val="1D4157"/>
      </a:dk2>
      <a:lt2>
        <a:srgbClr val="E7E6E6"/>
      </a:lt2>
      <a:accent1>
        <a:srgbClr val="007AC3"/>
      </a:accent1>
      <a:accent2>
        <a:srgbClr val="FF8C00"/>
      </a:accent2>
      <a:accent3>
        <a:srgbClr val="A5A5A5"/>
      </a:accent3>
      <a:accent4>
        <a:srgbClr val="FFBB00"/>
      </a:accent4>
      <a:accent5>
        <a:srgbClr val="005C93"/>
      </a:accent5>
      <a:accent6>
        <a:srgbClr val="00A250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2594</TotalTime>
  <Words>4587</Words>
  <Application>Microsoft Office PowerPoint</Application>
  <PresentationFormat>On-screen Show (4:3)</PresentationFormat>
  <Paragraphs>825</Paragraphs>
  <Slides>40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4" baseType="lpstr">
      <vt:lpstr>Arial</vt:lpstr>
      <vt:lpstr>Calibri</vt:lpstr>
      <vt:lpstr>Noto Sans Symbols</vt:lpstr>
      <vt:lpstr>Office Theme</vt:lpstr>
      <vt:lpstr>PowerPoint Presentation</vt:lpstr>
      <vt:lpstr>PowerPoint Presentation</vt:lpstr>
      <vt:lpstr>PowerPoint Presentation</vt:lpstr>
      <vt:lpstr>Goals and Objectives - “Why?”</vt:lpstr>
      <vt:lpstr>Initiating a Project</vt:lpstr>
      <vt:lpstr>Plan: Determine How to Do It</vt:lpstr>
      <vt:lpstr>Plan Scope “What?”</vt:lpstr>
      <vt:lpstr>Example Requirements</vt:lpstr>
      <vt:lpstr>Work Breakdown Structure</vt:lpstr>
      <vt:lpstr>Plan Time - “When?”</vt:lpstr>
      <vt:lpstr>Example Activity List</vt:lpstr>
      <vt:lpstr>Plan Cost</vt:lpstr>
      <vt:lpstr>Plan Cost: Example</vt:lpstr>
      <vt:lpstr>Plan Quality - “How?”</vt:lpstr>
      <vt:lpstr>Plan Risk - more “What?”</vt:lpstr>
      <vt:lpstr>Plan Risk</vt:lpstr>
      <vt:lpstr>Plan Risk: Example</vt:lpstr>
      <vt:lpstr>Plan Purchasing</vt:lpstr>
      <vt:lpstr>Plan People - “Who?”</vt:lpstr>
      <vt:lpstr>Plan People: Example</vt:lpstr>
      <vt:lpstr>Plan Communication</vt:lpstr>
      <vt:lpstr>Communication Skills</vt:lpstr>
      <vt:lpstr>Plan Communication: Example</vt:lpstr>
      <vt:lpstr>More About Plans</vt:lpstr>
      <vt:lpstr>Plan: Determine How to Do It</vt:lpstr>
      <vt:lpstr>Execute</vt:lpstr>
      <vt:lpstr>Execute – Project Manager’s Role</vt:lpstr>
      <vt:lpstr>Execute – Other Roles</vt:lpstr>
      <vt:lpstr>Execute</vt:lpstr>
      <vt:lpstr>Monitor and Control</vt:lpstr>
      <vt:lpstr>Recognize Change</vt:lpstr>
      <vt:lpstr>Making a Decision</vt:lpstr>
      <vt:lpstr>Adjust Your Plan</vt:lpstr>
      <vt:lpstr>Close</vt:lpstr>
      <vt:lpstr>Close: Wrap It Up</vt:lpstr>
      <vt:lpstr>Close: Lessons Learned</vt:lpstr>
      <vt:lpstr>The Importance of Planning</vt:lpstr>
      <vt:lpstr>Who We Are</vt:lpstr>
      <vt:lpstr>Acknowledgement</vt:lpstr>
      <vt:lpstr>Contributors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Schwartz, Mark J</dc:creator>
  <cp:lastModifiedBy>Schwartz, Mark J</cp:lastModifiedBy>
  <cp:revision>55</cp:revision>
  <cp:lastPrinted>2019-10-25T20:54:50Z</cp:lastPrinted>
  <dcterms:modified xsi:type="dcterms:W3CDTF">2019-10-25T21:37:19Z</dcterms:modified>
</cp:coreProperties>
</file>