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3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4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6"/>
  </p:notesMasterIdLst>
  <p:sldIdLst>
    <p:sldId id="428" r:id="rId2"/>
    <p:sldId id="1649" r:id="rId3"/>
    <p:sldId id="1630" r:id="rId4"/>
    <p:sldId id="1626" r:id="rId5"/>
    <p:sldId id="427" r:id="rId6"/>
    <p:sldId id="1821" r:id="rId7"/>
    <p:sldId id="1611" r:id="rId8"/>
    <p:sldId id="1651" r:id="rId9"/>
    <p:sldId id="260" r:id="rId10"/>
    <p:sldId id="259" r:id="rId11"/>
    <p:sldId id="1614" r:id="rId12"/>
    <p:sldId id="1751" r:id="rId13"/>
    <p:sldId id="1855" r:id="rId14"/>
    <p:sldId id="1858" r:id="rId15"/>
    <p:sldId id="1856" r:id="rId16"/>
    <p:sldId id="1834" r:id="rId17"/>
    <p:sldId id="1824" r:id="rId18"/>
    <p:sldId id="1835" r:id="rId19"/>
    <p:sldId id="1836" r:id="rId20"/>
    <p:sldId id="1837" r:id="rId21"/>
    <p:sldId id="1838" r:id="rId22"/>
    <p:sldId id="1839" r:id="rId23"/>
    <p:sldId id="1840" r:id="rId24"/>
    <p:sldId id="1841" r:id="rId25"/>
    <p:sldId id="1842" r:id="rId26"/>
    <p:sldId id="1843" r:id="rId27"/>
    <p:sldId id="1844" r:id="rId28"/>
    <p:sldId id="1845" r:id="rId29"/>
    <p:sldId id="1846" r:id="rId30"/>
    <p:sldId id="1847" r:id="rId31"/>
    <p:sldId id="1848" r:id="rId32"/>
    <p:sldId id="1849" r:id="rId33"/>
    <p:sldId id="1850" r:id="rId34"/>
    <p:sldId id="1851" r:id="rId35"/>
    <p:sldId id="1852" r:id="rId36"/>
    <p:sldId id="1853" r:id="rId37"/>
    <p:sldId id="1854" r:id="rId38"/>
    <p:sldId id="531" r:id="rId39"/>
    <p:sldId id="532" r:id="rId40"/>
    <p:sldId id="370" r:id="rId41"/>
    <p:sldId id="371" r:id="rId42"/>
    <p:sldId id="362" r:id="rId43"/>
    <p:sldId id="341" r:id="rId44"/>
    <p:sldId id="185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373"/>
    <p:restoredTop sz="85893"/>
  </p:normalViewPr>
  <p:slideViewPr>
    <p:cSldViewPr snapToGrid="0" snapToObjects="1">
      <p:cViewPr varScale="1">
        <p:scale>
          <a:sx n="75" d="100"/>
          <a:sy n="75" d="100"/>
        </p:scale>
        <p:origin x="111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C3E65-8627-2047-A877-10BB57B282C7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BCDAA1-8F2A-D440-B35F-6CFF64279A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797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66612">
              <a:defRPr/>
            </a:pPr>
            <a:fld id="{146C0CBE-288C-D84B-B11F-1B62224BD7E3}" type="slidenum">
              <a:rPr lang="en-US">
                <a:solidFill>
                  <a:prstClr val="black"/>
                </a:solidFill>
                <a:latin typeface="Calibri" panose="020F0502020204030204"/>
              </a:rPr>
              <a:pPr defTabSz="966612">
                <a:defRPr/>
              </a:pPr>
              <a:t>1</a:t>
            </a:fld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5014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400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614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2009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478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6874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8615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2514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63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418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8158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8835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771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2603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5766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3429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0769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7436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2373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Marius Hills – one of the most spectacular concentrations of volcanoes on the Moon,</a:t>
            </a:r>
          </a:p>
          <a:p>
            <a:r>
              <a:rPr lang="en-US" dirty="0"/>
              <a:t>as seen by LRO’s Wide Angle Camera.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890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solidFill>
                  <a:prstClr val="black"/>
                </a:solidFill>
                <a:latin typeface="+mn-lt"/>
              </a:rPr>
              <a:t>Kaguya</a:t>
            </a:r>
            <a:r>
              <a:rPr lang="en-US" dirty="0">
                <a:solidFill>
                  <a:prstClr val="black"/>
                </a:solidFill>
                <a:latin typeface="+mn-lt"/>
              </a:rPr>
              <a:t> Colorized </a:t>
            </a:r>
            <a:r>
              <a:rPr lang="en-US" dirty="0" err="1">
                <a:solidFill>
                  <a:prstClr val="black"/>
                </a:solidFill>
                <a:latin typeface="+mn-lt"/>
              </a:rPr>
              <a:t>Freeair</a:t>
            </a:r>
            <a:r>
              <a:rPr lang="en-US" dirty="0">
                <a:solidFill>
                  <a:prstClr val="black"/>
                </a:solidFill>
                <a:latin typeface="+mn-lt"/>
              </a:rPr>
              <a:t> Gravity Map of the same area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0788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prstClr val="black"/>
                </a:solidFill>
                <a:latin typeface="+mn-lt"/>
              </a:rPr>
              <a:t>This allows us to visualize the surface topography of the volcanic field as well as the now-solidified, unerupted magma chamber beneath the complex.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7452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prstClr val="black"/>
                </a:solidFill>
                <a:latin typeface="+mn-lt"/>
              </a:rPr>
              <a:t>Share your visualization by either generating a screen capture or a URL web link.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01849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CDAA1-8F2A-D440-B35F-6CFF64279ABD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6254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C5A72-656B-44B5-BDF0-2163F1766908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75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772934"/>
      </p:ext>
    </p:extLst>
  </p:cSld>
  <p:clrMapOvr>
    <a:masterClrMapping/>
  </p:clrMapOvr>
  <p:transition advTm="3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579921"/>
      </p:ext>
    </p:extLst>
  </p:cSld>
  <p:clrMapOvr>
    <a:masterClrMapping/>
  </p:clrMapOvr>
  <p:transition advTm="3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380968"/>
      </p:ext>
    </p:extLst>
  </p:cSld>
  <p:clrMapOvr>
    <a:masterClrMapping/>
  </p:clrMapOvr>
  <p:transition advTm="3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013441"/>
      </p:ext>
    </p:extLst>
  </p:cSld>
  <p:clrMapOvr>
    <a:masterClrMapping/>
  </p:clrMapOvr>
  <p:transition advTm="3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228190"/>
      </p:ext>
    </p:extLst>
  </p:cSld>
  <p:clrMapOvr>
    <a:masterClrMapping/>
  </p:clrMapOvr>
  <p:transition advTm="3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983797"/>
      </p:ext>
    </p:extLst>
  </p:cSld>
  <p:clrMapOvr>
    <a:masterClrMapping/>
  </p:clrMapOvr>
  <p:transition advTm="3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463416"/>
      </p:ext>
    </p:extLst>
  </p:cSld>
  <p:clrMapOvr>
    <a:masterClrMapping/>
  </p:clrMapOvr>
  <p:transition advTm="3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031744"/>
      </p:ext>
    </p:extLst>
  </p:cSld>
  <p:clrMapOvr>
    <a:masterClrMapping/>
  </p:clrMapOvr>
  <p:transition advTm="300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282902"/>
      </p:ext>
    </p:extLst>
  </p:cSld>
  <p:clrMapOvr>
    <a:masterClrMapping/>
  </p:clrMapOvr>
  <p:transition advTm="3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69668"/>
      </p:ext>
    </p:extLst>
  </p:cSld>
  <p:clrMapOvr>
    <a:masterClrMapping/>
  </p:clrMapOvr>
  <p:transition advTm="3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Future City Competition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711753"/>
      </p:ext>
    </p:extLst>
  </p:cSld>
  <p:clrMapOvr>
    <a:masterClrMapping/>
  </p:clrMapOvr>
  <p:transition advTm="3000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659C7A6-D5D7-AB4F-B44F-E7FCF674CF8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524000" y="0"/>
            <a:ext cx="13716000" cy="68580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2CE19-A11D-D94C-B77D-57C122F2B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10/16/20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FFF24-A506-454C-A791-5E9C3C843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Future City Competition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89AD3-FDEB-FB43-85E2-1EB84C13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C51FE-49D9-314D-9957-ABBF7DDE8782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F6BF381-EC61-6849-8D46-8B15029926B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842220" y="2930504"/>
            <a:ext cx="4907929" cy="4409468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AF570B87-6A33-6D43-B8E5-2F92176EA5DD}"/>
              </a:ext>
            </a:extLst>
          </p:cNvPr>
          <p:cNvGrpSpPr/>
          <p:nvPr userDrawn="1"/>
        </p:nvGrpSpPr>
        <p:grpSpPr>
          <a:xfrm>
            <a:off x="4150530" y="529961"/>
            <a:ext cx="4932340" cy="2120900"/>
            <a:chOff x="3761206" y="725010"/>
            <a:chExt cx="4932340" cy="21209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18470524-0B5B-5A46-A813-150DCBD6129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5088255" y="930910"/>
              <a:ext cx="787400" cy="77470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588C8E61-000C-D042-B85F-063A438D112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/>
            <a:stretch>
              <a:fillRect/>
            </a:stretch>
          </p:blipFill>
          <p:spPr>
            <a:xfrm rot="20357980">
              <a:off x="6559946" y="725010"/>
              <a:ext cx="2133600" cy="2120900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A39668C-655F-F745-8FBC-0FE3FABD3DA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/>
            <a:stretch>
              <a:fillRect/>
            </a:stretch>
          </p:blipFill>
          <p:spPr>
            <a:xfrm>
              <a:off x="3761206" y="2026497"/>
              <a:ext cx="1028700" cy="635000"/>
            </a:xfrm>
            <a:prstGeom prst="rect">
              <a:avLst/>
            </a:prstGeom>
          </p:spPr>
        </p:pic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6EB35260-6306-BC40-B650-C58F4BFD897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9142390" y="304799"/>
            <a:ext cx="2769575" cy="840423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E77D0F7-4A6B-4045-B534-3DB6A60EA85B}"/>
              </a:ext>
            </a:extLst>
          </p:cNvPr>
          <p:cNvSpPr>
            <a:spLocks noGrp="1"/>
          </p:cNvSpPr>
          <p:nvPr userDrawn="1">
            <p:ph type="subTitle" idx="1" hasCustomPrompt="1"/>
          </p:nvPr>
        </p:nvSpPr>
        <p:spPr>
          <a:xfrm>
            <a:off x="1592156" y="4567192"/>
            <a:ext cx="5797548" cy="1431161"/>
          </a:xfrm>
        </p:spPr>
        <p:txBody>
          <a:bodyPr>
            <a:spAutoFit/>
          </a:bodyPr>
          <a:lstStyle>
            <a:lvl1pPr marL="0" indent="0" algn="l">
              <a:buNone/>
              <a:defRPr sz="1800" b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>
              <a:spcBef>
                <a:spcPts val="400"/>
              </a:spcBef>
            </a:pPr>
            <a:r>
              <a:rPr lang="en-US" b="1" dirty="0"/>
              <a:t>PRESENTER NAME</a:t>
            </a:r>
          </a:p>
          <a:p>
            <a:pPr>
              <a:spcBef>
                <a:spcPts val="400"/>
              </a:spcBef>
            </a:pPr>
            <a:r>
              <a:rPr lang="en-US" dirty="0"/>
              <a:t>Title</a:t>
            </a:r>
          </a:p>
          <a:p>
            <a:pPr>
              <a:spcBef>
                <a:spcPts val="400"/>
              </a:spcBef>
            </a:pPr>
            <a:r>
              <a:rPr lang="en-US" dirty="0"/>
              <a:t>Date</a:t>
            </a:r>
          </a:p>
          <a:p>
            <a:endParaRPr lang="en-US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F692E3A0-72B3-2244-99BB-9447B75D90C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12207890" y="6075666"/>
            <a:ext cx="2755900" cy="33655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09D3622-563B-A444-94C9-1DB71C797B96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5132957" y="5797540"/>
            <a:ext cx="838200" cy="838200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B6A033BF-C6F2-B044-9675-308224BB39F9}"/>
              </a:ext>
            </a:extLst>
          </p:cNvPr>
          <p:cNvGrpSpPr/>
          <p:nvPr userDrawn="1"/>
        </p:nvGrpSpPr>
        <p:grpSpPr>
          <a:xfrm>
            <a:off x="-473777" y="-10705"/>
            <a:ext cx="3197522" cy="6876906"/>
            <a:chOff x="-473777" y="-18943"/>
            <a:chExt cx="3197522" cy="6876906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C0C21296-6025-0943-897B-8B5D72A22504}"/>
                </a:ext>
              </a:extLst>
            </p:cNvPr>
            <p:cNvSpPr>
              <a:spLocks/>
            </p:cNvSpPr>
            <p:nvPr/>
          </p:nvSpPr>
          <p:spPr bwMode="auto">
            <a:xfrm>
              <a:off x="-473777" y="-18943"/>
              <a:ext cx="3197522" cy="6152517"/>
            </a:xfrm>
            <a:custGeom>
              <a:avLst/>
              <a:gdLst>
                <a:gd name="T0" fmla="*/ 370 w 1003"/>
                <a:gd name="T1" fmla="*/ 0 h 1936"/>
                <a:gd name="T2" fmla="*/ 561 w 1003"/>
                <a:gd name="T3" fmla="*/ 1936 h 1936"/>
                <a:gd name="T4" fmla="*/ 1003 w 1003"/>
                <a:gd name="T5" fmla="*/ 3 h 1936"/>
                <a:gd name="T6" fmla="*/ 370 w 1003"/>
                <a:gd name="T7" fmla="*/ 0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3" h="1936">
                  <a:moveTo>
                    <a:pt x="370" y="0"/>
                  </a:moveTo>
                  <a:cubicBezTo>
                    <a:pt x="153" y="463"/>
                    <a:pt x="47" y="1140"/>
                    <a:pt x="561" y="1936"/>
                  </a:cubicBezTo>
                  <a:cubicBezTo>
                    <a:pt x="561" y="1936"/>
                    <a:pt x="0" y="907"/>
                    <a:pt x="1003" y="3"/>
                  </a:cubicBezTo>
                  <a:lnTo>
                    <a:pt x="370" y="0"/>
                  </a:lnTo>
                  <a:close/>
                </a:path>
              </a:pathLst>
            </a:custGeom>
            <a:gradFill flip="none" rotWithShape="1">
              <a:gsLst>
                <a:gs pos="97000">
                  <a:srgbClr val="68BAE1"/>
                </a:gs>
                <a:gs pos="3000">
                  <a:srgbClr val="88CFEB"/>
                </a:gs>
              </a:gsLst>
              <a:lin ang="0" scaled="0"/>
              <a:tileRect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61B1CBDF-D6B7-3A48-81A4-8A62E5534AB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-14253" y="-9370"/>
              <a:ext cx="1913089" cy="6867333"/>
            </a:xfrm>
            <a:custGeom>
              <a:avLst/>
              <a:gdLst>
                <a:gd name="T0" fmla="*/ 0 w 600"/>
                <a:gd name="T1" fmla="*/ 2161 h 2161"/>
                <a:gd name="T2" fmla="*/ 600 w 600"/>
                <a:gd name="T3" fmla="*/ 2161 h 2161"/>
                <a:gd name="T4" fmla="*/ 363 w 600"/>
                <a:gd name="T5" fmla="*/ 1903 h 2161"/>
                <a:gd name="T6" fmla="*/ 1 w 600"/>
                <a:gd name="T7" fmla="*/ 918 h 2161"/>
                <a:gd name="T8" fmla="*/ 0 w 600"/>
                <a:gd name="T9" fmla="*/ 2161 h 2161"/>
                <a:gd name="T10" fmla="*/ 1 w 600"/>
                <a:gd name="T11" fmla="*/ 536 h 2161"/>
                <a:gd name="T12" fmla="*/ 133 w 600"/>
                <a:gd name="T13" fmla="*/ 0 h 2161"/>
                <a:gd name="T14" fmla="*/ 0 w 600"/>
                <a:gd name="T15" fmla="*/ 0 h 2161"/>
                <a:gd name="T16" fmla="*/ 1 w 600"/>
                <a:gd name="T17" fmla="*/ 536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00" h="2161">
                  <a:moveTo>
                    <a:pt x="0" y="2161"/>
                  </a:moveTo>
                  <a:cubicBezTo>
                    <a:pt x="246" y="2161"/>
                    <a:pt x="600" y="2161"/>
                    <a:pt x="600" y="2161"/>
                  </a:cubicBezTo>
                  <a:cubicBezTo>
                    <a:pt x="521" y="2085"/>
                    <a:pt x="442" y="2000"/>
                    <a:pt x="363" y="1903"/>
                  </a:cubicBezTo>
                  <a:cubicBezTo>
                    <a:pt x="363" y="1903"/>
                    <a:pt x="58" y="1508"/>
                    <a:pt x="1" y="918"/>
                  </a:cubicBezTo>
                  <a:lnTo>
                    <a:pt x="0" y="2161"/>
                  </a:lnTo>
                  <a:close/>
                  <a:moveTo>
                    <a:pt x="1" y="536"/>
                  </a:moveTo>
                  <a:cubicBezTo>
                    <a:pt x="18" y="367"/>
                    <a:pt x="59" y="187"/>
                    <a:pt x="133" y="0"/>
                  </a:cubicBezTo>
                  <a:cubicBezTo>
                    <a:pt x="133" y="0"/>
                    <a:pt x="74" y="0"/>
                    <a:pt x="0" y="0"/>
                  </a:cubicBezTo>
                  <a:lnTo>
                    <a:pt x="1" y="536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8FD5ED"/>
                </a:gs>
                <a:gs pos="71000">
                  <a:srgbClr val="52B3D9"/>
                </a:gs>
              </a:gsLst>
              <a:lin ang="21594000" scaled="0"/>
              <a:tileRect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09508873"/>
      </p:ext>
    </p:extLst>
  </p:cSld>
  <p:clrMapOvr>
    <a:masterClrMapping/>
  </p:clrMapOvr>
  <p:transition advTm="3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0 L 0.12383 0 " pathEditMode="relative" rAng="0" ptsTypes="AA">
                                      <p:cBhvr>
                                        <p:cTn id="6" dur="4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85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669 -0.35463 L -0.15169 -0.2213 " pathEditMode="relative" ptsTypes="AA">
                                      <p:cBhvr>
                                        <p:cTn id="8" dur="215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L -0.02878 1.85185E-6 " pathEditMode="relative" rAng="0" ptsTypes="AA">
                                      <p:cBhvr>
                                        <p:cTn id="10" dur="1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5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1.48148E-6 L -0.04323 -0.01898 " pathEditMode="relative" rAng="0" ptsTypes="AA">
                                      <p:cBhvr>
                                        <p:cTn id="12" dur="2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1" y="-949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2.59259E-6 L -0.04583 -0.06852 " pathEditMode="relative" rAng="0" ptsTypes="AA">
                                      <p:cBhvr>
                                        <p:cTn id="14" dur="16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2" y="-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1872">
          <p15:clr>
            <a:srgbClr val="FBAE40"/>
          </p15:clr>
        </p15:guide>
        <p15:guide id="2" pos="1056">
          <p15:clr>
            <a:srgbClr val="FBAE40"/>
          </p15:clr>
        </p15:guide>
        <p15:guide id="3" orient="horz" pos="2688">
          <p15:clr>
            <a:srgbClr val="FBAE40"/>
          </p15:clr>
        </p15:guide>
        <p15:guide id="4" orient="horz" pos="292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F01CAC-0CB4-4647-9BF0-77445B3E5E15}"/>
              </a:ext>
            </a:extLst>
          </p:cNvPr>
          <p:cNvSpPr/>
          <p:nvPr userDrawn="1"/>
        </p:nvSpPr>
        <p:spPr>
          <a:xfrm>
            <a:off x="0" y="-19393"/>
            <a:ext cx="12192000" cy="6887665"/>
          </a:xfrm>
          <a:prstGeom prst="rect">
            <a:avLst/>
          </a:prstGeom>
          <a:gradFill flip="none" rotWithShape="1">
            <a:gsLst>
              <a:gs pos="91000">
                <a:srgbClr val="C3873A"/>
              </a:gs>
              <a:gs pos="25000">
                <a:srgbClr val="255B74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178FC00-62D8-E046-9751-ABF74CA246E8}"/>
              </a:ext>
            </a:extLst>
          </p:cNvPr>
          <p:cNvGrpSpPr/>
          <p:nvPr userDrawn="1"/>
        </p:nvGrpSpPr>
        <p:grpSpPr>
          <a:xfrm>
            <a:off x="517664" y="-19393"/>
            <a:ext cx="4628149" cy="6890327"/>
            <a:chOff x="3308351" y="2370138"/>
            <a:chExt cx="2760662" cy="4110037"/>
          </a:xfrm>
          <a:gradFill>
            <a:gsLst>
              <a:gs pos="0">
                <a:srgbClr val="A3D1E8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ACED15E-2780-DD44-A549-8B73F4F8C94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94213" y="2370138"/>
              <a:ext cx="1574800" cy="3676650"/>
            </a:xfrm>
            <a:custGeom>
              <a:avLst/>
              <a:gdLst>
                <a:gd name="T0" fmla="*/ 239 w 828"/>
                <a:gd name="T1" fmla="*/ 1416 h 1936"/>
                <a:gd name="T2" fmla="*/ 387 w 828"/>
                <a:gd name="T3" fmla="*/ 1936 h 1936"/>
                <a:gd name="T4" fmla="*/ 127 w 828"/>
                <a:gd name="T5" fmla="*/ 1417 h 1936"/>
                <a:gd name="T6" fmla="*/ 239 w 828"/>
                <a:gd name="T7" fmla="*/ 1416 h 1936"/>
                <a:gd name="T8" fmla="*/ 273 w 828"/>
                <a:gd name="T9" fmla="*/ 883 h 1936"/>
                <a:gd name="T10" fmla="*/ 828 w 828"/>
                <a:gd name="T11" fmla="*/ 3 h 1936"/>
                <a:gd name="T12" fmla="*/ 195 w 828"/>
                <a:gd name="T13" fmla="*/ 0 h 1936"/>
                <a:gd name="T14" fmla="*/ 18 w 828"/>
                <a:gd name="T15" fmla="*/ 883 h 1936"/>
                <a:gd name="T16" fmla="*/ 273 w 828"/>
                <a:gd name="T17" fmla="*/ 883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28" h="1936">
                  <a:moveTo>
                    <a:pt x="239" y="1416"/>
                  </a:moveTo>
                  <a:cubicBezTo>
                    <a:pt x="273" y="1728"/>
                    <a:pt x="387" y="1936"/>
                    <a:pt x="387" y="1936"/>
                  </a:cubicBezTo>
                  <a:cubicBezTo>
                    <a:pt x="271" y="1756"/>
                    <a:pt x="186" y="1583"/>
                    <a:pt x="127" y="1417"/>
                  </a:cubicBezTo>
                  <a:lnTo>
                    <a:pt x="239" y="1416"/>
                  </a:lnTo>
                  <a:close/>
                  <a:moveTo>
                    <a:pt x="273" y="883"/>
                  </a:moveTo>
                  <a:cubicBezTo>
                    <a:pt x="342" y="603"/>
                    <a:pt x="503" y="296"/>
                    <a:pt x="828" y="3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82" y="241"/>
                    <a:pt x="0" y="540"/>
                    <a:pt x="18" y="883"/>
                  </a:cubicBezTo>
                  <a:lnTo>
                    <a:pt x="273" y="883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8ACCEC"/>
                </a:gs>
                <a:gs pos="100000">
                  <a:srgbClr val="6BB7E0"/>
                </a:gs>
              </a:gsLst>
              <a:lin ang="0" scaled="1"/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51C759E-093F-2441-98A7-3DEC7BDE92CC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3276" y="5254625"/>
              <a:ext cx="542925" cy="1223962"/>
            </a:xfrm>
            <a:custGeom>
              <a:avLst/>
              <a:gdLst>
                <a:gd name="T0" fmla="*/ 286 w 286"/>
                <a:gd name="T1" fmla="*/ 645 h 645"/>
                <a:gd name="T2" fmla="*/ 0 w 286"/>
                <a:gd name="T3" fmla="*/ 0 h 645"/>
                <a:gd name="T4" fmla="*/ 166 w 286"/>
                <a:gd name="T5" fmla="*/ 645 h 645"/>
                <a:gd name="T6" fmla="*/ 286 w 286"/>
                <a:gd name="T7" fmla="*/ 645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6" h="645">
                  <a:moveTo>
                    <a:pt x="286" y="645"/>
                  </a:moveTo>
                  <a:cubicBezTo>
                    <a:pt x="167" y="471"/>
                    <a:pt x="62" y="257"/>
                    <a:pt x="0" y="0"/>
                  </a:cubicBezTo>
                  <a:cubicBezTo>
                    <a:pt x="0" y="0"/>
                    <a:pt x="14" y="282"/>
                    <a:pt x="166" y="645"/>
                  </a:cubicBezTo>
                  <a:lnTo>
                    <a:pt x="286" y="645"/>
                  </a:lnTo>
                  <a:close/>
                </a:path>
              </a:pathLst>
            </a:custGeom>
            <a:solidFill>
              <a:srgbClr val="ABD5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FB1A23FC-AD1F-0748-AE5C-4B02400A34D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08351" y="2376488"/>
              <a:ext cx="2270125" cy="4103687"/>
            </a:xfrm>
            <a:custGeom>
              <a:avLst/>
              <a:gdLst>
                <a:gd name="T0" fmla="*/ 32 w 1193"/>
                <a:gd name="T1" fmla="*/ 1413 h 2162"/>
                <a:gd name="T2" fmla="*/ 361 w 1193"/>
                <a:gd name="T3" fmla="*/ 2161 h 2162"/>
                <a:gd name="T4" fmla="*/ 1193 w 1193"/>
                <a:gd name="T5" fmla="*/ 2161 h 2162"/>
                <a:gd name="T6" fmla="*/ 955 w 1193"/>
                <a:gd name="T7" fmla="*/ 1903 h 2162"/>
                <a:gd name="T8" fmla="*/ 704 w 1193"/>
                <a:gd name="T9" fmla="*/ 1413 h 2162"/>
                <a:gd name="T10" fmla="*/ 32 w 1193"/>
                <a:gd name="T11" fmla="*/ 1413 h 2162"/>
                <a:gd name="T12" fmla="*/ 0 w 1193"/>
                <a:gd name="T13" fmla="*/ 879 h 2162"/>
                <a:gd name="T14" fmla="*/ 126 w 1193"/>
                <a:gd name="T15" fmla="*/ 299 h 2162"/>
                <a:gd name="T16" fmla="*/ 275 w 1193"/>
                <a:gd name="T17" fmla="*/ 0 h 2162"/>
                <a:gd name="T18" fmla="*/ 725 w 1193"/>
                <a:gd name="T19" fmla="*/ 0 h 2162"/>
                <a:gd name="T20" fmla="*/ 590 w 1193"/>
                <a:gd name="T21" fmla="*/ 879 h 2162"/>
                <a:gd name="T22" fmla="*/ 0 w 1193"/>
                <a:gd name="T23" fmla="*/ 879 h 2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93" h="2162">
                  <a:moveTo>
                    <a:pt x="32" y="1413"/>
                  </a:moveTo>
                  <a:cubicBezTo>
                    <a:pt x="79" y="1653"/>
                    <a:pt x="178" y="1910"/>
                    <a:pt x="361" y="2161"/>
                  </a:cubicBezTo>
                  <a:cubicBezTo>
                    <a:pt x="362" y="2162"/>
                    <a:pt x="1193" y="2161"/>
                    <a:pt x="1193" y="2161"/>
                  </a:cubicBezTo>
                  <a:cubicBezTo>
                    <a:pt x="1113" y="2085"/>
                    <a:pt x="1034" y="2000"/>
                    <a:pt x="955" y="1903"/>
                  </a:cubicBezTo>
                  <a:cubicBezTo>
                    <a:pt x="955" y="1903"/>
                    <a:pt x="812" y="1718"/>
                    <a:pt x="704" y="1413"/>
                  </a:cubicBezTo>
                  <a:lnTo>
                    <a:pt x="32" y="1413"/>
                  </a:lnTo>
                  <a:close/>
                  <a:moveTo>
                    <a:pt x="0" y="879"/>
                  </a:moveTo>
                  <a:cubicBezTo>
                    <a:pt x="25" y="534"/>
                    <a:pt x="126" y="299"/>
                    <a:pt x="126" y="299"/>
                  </a:cubicBezTo>
                  <a:cubicBezTo>
                    <a:pt x="173" y="190"/>
                    <a:pt x="220" y="94"/>
                    <a:pt x="275" y="0"/>
                  </a:cubicBezTo>
                  <a:cubicBezTo>
                    <a:pt x="725" y="0"/>
                    <a:pt x="725" y="0"/>
                    <a:pt x="725" y="0"/>
                  </a:cubicBezTo>
                  <a:cubicBezTo>
                    <a:pt x="599" y="319"/>
                    <a:pt x="569" y="617"/>
                    <a:pt x="590" y="879"/>
                  </a:cubicBezTo>
                  <a:lnTo>
                    <a:pt x="0" y="879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9FDCF2"/>
                </a:gs>
                <a:gs pos="85000">
                  <a:srgbClr val="52B3D9"/>
                </a:gs>
              </a:gsLst>
              <a:lin ang="0" scaled="0"/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C0BBE337-6FE4-F74A-8847-969FD40E7926}"/>
              </a:ext>
            </a:extLst>
          </p:cNvPr>
          <p:cNvSpPr/>
          <p:nvPr userDrawn="1"/>
        </p:nvSpPr>
        <p:spPr>
          <a:xfrm>
            <a:off x="0" y="203200"/>
            <a:ext cx="12192000" cy="61849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82CAA-A637-564B-9150-80E6208D2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104144"/>
            <a:ext cx="10393680" cy="646331"/>
          </a:xfrm>
        </p:spPr>
        <p:txBody>
          <a:bodyPr>
            <a:spAutoFit/>
          </a:bodyPr>
          <a:lstStyle>
            <a:lvl1pPr>
              <a:defRPr>
                <a:solidFill>
                  <a:srgbClr val="65CBF9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FFBED-D27D-074B-9C33-10A234BC6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271860"/>
            <a:ext cx="10619923" cy="1623008"/>
          </a:xfrm>
        </p:spPr>
        <p:txBody>
          <a:bodyPr>
            <a:spAutoFit/>
          </a:bodyPr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5A95B-EA76-8B4B-809B-5350F164F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r>
              <a:rPr lang="en-US"/>
              <a:t>10/16/20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ECC2B-9CA4-F049-B8DF-124C01117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r>
              <a:rPr lang="en-US"/>
              <a:t>Future City Competition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4B535-E047-7E4E-AC67-9B9E71213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65CBF9"/>
                </a:solidFill>
              </a:defRPr>
            </a:lvl1pPr>
          </a:lstStyle>
          <a:p>
            <a:fld id="{2E8C51FE-49D9-314D-9957-ABBF7DDE87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708999"/>
      </p:ext>
    </p:extLst>
  </p:cSld>
  <p:clrMapOvr>
    <a:masterClrMapping/>
  </p:clrMapOvr>
  <p:transition advTm="3000">
    <p:fade/>
  </p:transition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  <p15:guide id="2" pos="60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7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81862F1-AFBE-40BD-A897-C9999313A1F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027278"/>
      </p:ext>
    </p:extLst>
  </p:cSld>
  <p:clrMapOvr>
    <a:masterClrMapping/>
  </p:clrMapOvr>
  <p:transition advTm="3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10/16/20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Future City Competition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24E44-8348-DC4F-BE1A-984811B49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1290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ransition advTm="3000">
    <p:fade/>
  </p:transition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.xml"/><Relationship Id="rId6" Type="http://schemas.openxmlformats.org/officeDocument/2006/relationships/image" Target="../media/image9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3.xml"/><Relationship Id="rId6" Type="http://schemas.openxmlformats.org/officeDocument/2006/relationships/image" Target="../media/image15.pn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4.xml"/><Relationship Id="rId6" Type="http://schemas.openxmlformats.org/officeDocument/2006/relationships/image" Target="../media/image19.pn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trek.nasa.gov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trek.nasa.gov/icymoons" TargetMode="External"/><Relationship Id="rId13" Type="http://schemas.openxmlformats.org/officeDocument/2006/relationships/image" Target="../media/image34.tiff"/><Relationship Id="rId18" Type="http://schemas.openxmlformats.org/officeDocument/2006/relationships/image" Target="../media/image39.jpeg"/><Relationship Id="rId3" Type="http://schemas.openxmlformats.org/officeDocument/2006/relationships/hyperlink" Target="https://trek.nasa.gov/moon" TargetMode="External"/><Relationship Id="rId7" Type="http://schemas.openxmlformats.org/officeDocument/2006/relationships/hyperlink" Target="https://trek.nasa.gov/titan" TargetMode="External"/><Relationship Id="rId12" Type="http://schemas.openxmlformats.org/officeDocument/2006/relationships/image" Target="../media/image33.png"/><Relationship Id="rId17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37.tif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ek.nasa.gov/ceres" TargetMode="External"/><Relationship Id="rId11" Type="http://schemas.openxmlformats.org/officeDocument/2006/relationships/hyperlink" Target="https://trek.nasa.gov/ryugu" TargetMode="External"/><Relationship Id="rId5" Type="http://schemas.openxmlformats.org/officeDocument/2006/relationships/hyperlink" Target="https://trek.nasa.gov/vesta" TargetMode="External"/><Relationship Id="rId15" Type="http://schemas.openxmlformats.org/officeDocument/2006/relationships/image" Target="../media/image36.tiff"/><Relationship Id="rId10" Type="http://schemas.openxmlformats.org/officeDocument/2006/relationships/hyperlink" Target="https://trek.nasa.gov/bennu" TargetMode="External"/><Relationship Id="rId19" Type="http://schemas.openxmlformats.org/officeDocument/2006/relationships/image" Target="../media/image40.jpg"/><Relationship Id="rId4" Type="http://schemas.openxmlformats.org/officeDocument/2006/relationships/hyperlink" Target="https://trek.nasa.gov/mars" TargetMode="External"/><Relationship Id="rId9" Type="http://schemas.openxmlformats.org/officeDocument/2006/relationships/hyperlink" Target="https://trek.nasa.gov/mercury" TargetMode="External"/><Relationship Id="rId1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tif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tiff"/><Relationship Id="rId2" Type="http://schemas.openxmlformats.org/officeDocument/2006/relationships/image" Target="../media/image58.tif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tif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tif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tif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CD2E10E3-4B7A-9947-8081-351A536839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5908" y="4387791"/>
            <a:ext cx="7837327" cy="1754326"/>
          </a:xfrm>
        </p:spPr>
        <p:txBody>
          <a:bodyPr/>
          <a:lstStyle/>
          <a:p>
            <a:pPr lvl="0"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2800" dirty="0">
              <a:solidFill>
                <a:srgbClr val="FFFF00"/>
              </a:solidFill>
              <a:latin typeface="+mj-lt"/>
              <a:ea typeface="ヒラギノ角ゴ Pro W3" charset="-128"/>
            </a:endParaRPr>
          </a:p>
          <a:p>
            <a:pPr lvl="0"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b="1" dirty="0">
                <a:solidFill>
                  <a:srgbClr val="FFFF00"/>
                </a:solidFill>
                <a:latin typeface="+mj-lt"/>
              </a:rPr>
              <a:t>Future City Competition – Living on the Moon</a:t>
            </a:r>
            <a:endParaRPr lang="en-US" sz="2400" b="1" dirty="0">
              <a:solidFill>
                <a:srgbClr val="FFFF00"/>
              </a:solidFill>
              <a:latin typeface="+mj-lt"/>
            </a:endParaRPr>
          </a:p>
          <a:p>
            <a:pPr lvl="0"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2400" b="1" dirty="0">
              <a:solidFill>
                <a:srgbClr val="FFFF00"/>
              </a:solidFill>
              <a:latin typeface="+mj-lt"/>
            </a:endParaRPr>
          </a:p>
          <a:p>
            <a:pPr lvl="0"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b="1" i="1" dirty="0">
                <a:solidFill>
                  <a:srgbClr val="FFFF00"/>
                </a:solidFill>
                <a:latin typeface="+mj-lt"/>
              </a:rPr>
              <a:t>Emily Law, NASA Jet Propulsion Laboratory</a:t>
            </a:r>
          </a:p>
          <a:p>
            <a:pPr lvl="0"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b="1" i="1" dirty="0">
                <a:solidFill>
                  <a:srgbClr val="FFFF00"/>
                </a:solidFill>
                <a:latin typeface="+mj-lt"/>
              </a:rPr>
              <a:t>&lt;</a:t>
            </a:r>
            <a:r>
              <a:rPr lang="en-US" sz="2000" b="1" i="1" dirty="0" err="1">
                <a:solidFill>
                  <a:srgbClr val="FFFF00"/>
                </a:solidFill>
                <a:latin typeface="+mj-lt"/>
              </a:rPr>
              <a:t>emily.law@jpl.nasa,gov</a:t>
            </a:r>
            <a:r>
              <a:rPr lang="en-US" sz="2000" b="1" i="1" dirty="0">
                <a:solidFill>
                  <a:srgbClr val="FFFF00"/>
                </a:solidFill>
                <a:latin typeface="+mj-lt"/>
              </a:rPr>
              <a:t>&gt;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7C65877-2803-FC4D-B4E7-8E8BCAF9E905}"/>
              </a:ext>
            </a:extLst>
          </p:cNvPr>
          <p:cNvSpPr/>
          <p:nvPr/>
        </p:nvSpPr>
        <p:spPr>
          <a:xfrm>
            <a:off x="2366709" y="942479"/>
            <a:ext cx="745858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latin typeface="+mj-lt"/>
              </a:rPr>
              <a:t>Moon Trek</a:t>
            </a:r>
          </a:p>
          <a:p>
            <a:pPr algn="ctr"/>
            <a:r>
              <a:rPr lang="en-US" sz="4800" b="1" dirty="0">
                <a:latin typeface="+mj-lt"/>
              </a:rPr>
              <a:t>https://</a:t>
            </a:r>
            <a:r>
              <a:rPr lang="en-US" sz="4800" b="1" dirty="0" err="1">
                <a:latin typeface="+mj-lt"/>
              </a:rPr>
              <a:t>trek.nasa.gov</a:t>
            </a:r>
            <a:r>
              <a:rPr lang="en-US" sz="4800" b="1" dirty="0">
                <a:latin typeface="+mj-lt"/>
              </a:rPr>
              <a:t>/moon</a:t>
            </a:r>
          </a:p>
          <a:p>
            <a:pPr algn="ctr"/>
            <a:endParaRPr lang="en-US" sz="4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42118292"/>
      </p:ext>
    </p:extLst>
  </p:cSld>
  <p:clrMapOvr>
    <a:masterClrMapping/>
  </p:clrMapOvr>
  <p:transition advTm="12810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unar_Missions 1.mp4">
            <a:hlinkClick r:id="" action="ppaction://media"/>
            <a:extLst>
              <a:ext uri="{FF2B5EF4-FFF2-40B4-BE49-F238E27FC236}">
                <a16:creationId xmlns:a16="http://schemas.microsoft.com/office/drawing/2014/main" id="{B10E92F9-7A1F-8F40-8CA9-3E9511EA15C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10510"/>
            <a:ext cx="12192000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05526201"/>
      </p:ext>
    </p:extLst>
  </p:cSld>
  <p:clrMapOvr>
    <a:masterClrMapping/>
  </p:clrMapOvr>
  <p:transition advTm="726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1CA1EF4-BFAF-414D-AE52-87E6B8C0CB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4876" y="269228"/>
            <a:ext cx="5322627" cy="590505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C1975C-1077-714D-8A86-FB33B3C8C9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064" y="269228"/>
            <a:ext cx="7534142" cy="591901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D7DE5C-1B24-D646-AB2B-BADBFAF54604}"/>
              </a:ext>
            </a:extLst>
          </p:cNvPr>
          <p:cNvSpPr txBox="1"/>
          <p:nvPr/>
        </p:nvSpPr>
        <p:spPr>
          <a:xfrm>
            <a:off x="833377" y="6358848"/>
            <a:ext cx="62358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+mj-lt"/>
                <a:cs typeface="Bangla MN" pitchFamily="2" charset="0"/>
              </a:rPr>
              <a:t>Neil Armstrong         Michael Collins       Edwin “Buzz” Aldrin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62A22B-96D2-AB4B-975A-CD7836A52B78}"/>
              </a:ext>
            </a:extLst>
          </p:cNvPr>
          <p:cNvSpPr txBox="1"/>
          <p:nvPr/>
        </p:nvSpPr>
        <p:spPr>
          <a:xfrm>
            <a:off x="5567423" y="439838"/>
            <a:ext cx="18745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dirty="0">
                <a:latin typeface="+mj-lt"/>
                <a:cs typeface="Bangla MN" pitchFamily="2" charset="0"/>
              </a:rPr>
              <a:t>Apollo 11 </a:t>
            </a:r>
          </a:p>
        </p:txBody>
      </p:sp>
    </p:spTree>
    <p:extLst>
      <p:ext uri="{BB962C8B-B14F-4D97-AF65-F5344CB8AC3E}">
        <p14:creationId xmlns:p14="http://schemas.microsoft.com/office/powerpoint/2010/main" val="2488012387"/>
      </p:ext>
    </p:extLst>
  </p:cSld>
  <p:clrMapOvr>
    <a:masterClrMapping/>
  </p:clrMapOvr>
  <p:transition advTm="11336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A508BF-50B3-C34F-9793-1B6F44080A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94" y="93372"/>
            <a:ext cx="12026005" cy="6764628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810A4D01-1008-224B-8A30-A8D9C979FA78}"/>
              </a:ext>
            </a:extLst>
          </p:cNvPr>
          <p:cNvGrpSpPr/>
          <p:nvPr/>
        </p:nvGrpSpPr>
        <p:grpSpPr>
          <a:xfrm>
            <a:off x="2609823" y="812800"/>
            <a:ext cx="2180519" cy="3018486"/>
            <a:chOff x="2609823" y="812800"/>
            <a:chExt cx="2180519" cy="3018486"/>
          </a:xfrm>
        </p:grpSpPr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3B3938B5-70FF-FC49-93B2-4A4CBD64C9C4}"/>
                </a:ext>
              </a:extLst>
            </p:cNvPr>
            <p:cNvCxnSpPr>
              <a:cxnSpLocks/>
            </p:cNvCxnSpPr>
            <p:nvPr/>
          </p:nvCxnSpPr>
          <p:spPr>
            <a:xfrm>
              <a:off x="3952142" y="3120086"/>
              <a:ext cx="838200" cy="71120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D7265CA-2336-C047-ABAD-1A532F7C850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609823" y="812800"/>
              <a:ext cx="2129719" cy="247649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1884497697"/>
      </p:ext>
    </p:extLst>
  </p:cSld>
  <p:clrMapOvr>
    <a:masterClrMapping/>
  </p:clrMapOvr>
  <p:transition advTm="17737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954EA26E-85BC-A147-BF3F-9F82B601A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332" t="62761" r="2433" b="17019"/>
          <a:stretch/>
        </p:blipFill>
        <p:spPr>
          <a:xfrm>
            <a:off x="9337430" y="4547058"/>
            <a:ext cx="2260772" cy="164710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954EA26E-85BC-A147-BF3F-9F82B601A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852" t="39424" r="2878" b="40769"/>
          <a:stretch/>
        </p:blipFill>
        <p:spPr>
          <a:xfrm>
            <a:off x="9348833" y="2803577"/>
            <a:ext cx="2249369" cy="161722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954EA26E-85BC-A147-BF3F-9F82B601A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021" t="15734" r="2508" b="62783"/>
          <a:stretch/>
        </p:blipFill>
        <p:spPr>
          <a:xfrm>
            <a:off x="9335964" y="1002274"/>
            <a:ext cx="2299182" cy="168796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954EA26E-85BC-A147-BF3F-9F82B601A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329" t="21452" r="27088" b="20196"/>
          <a:stretch/>
        </p:blipFill>
        <p:spPr>
          <a:xfrm>
            <a:off x="3406808" y="954764"/>
            <a:ext cx="5414280" cy="5355771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954EA26E-85BC-A147-BF3F-9F82B601A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8" t="62550" r="74745" b="16575"/>
          <a:stretch/>
        </p:blipFill>
        <p:spPr>
          <a:xfrm>
            <a:off x="835269" y="4509103"/>
            <a:ext cx="2076019" cy="163768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954EA26E-85BC-A147-BF3F-9F82B601A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85" t="39019" r="74745" b="39347"/>
          <a:stretch/>
        </p:blipFill>
        <p:spPr>
          <a:xfrm>
            <a:off x="820613" y="2731383"/>
            <a:ext cx="2090675" cy="164903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6" name="Picture 115">
            <a:extLst>
              <a:ext uri="{FF2B5EF4-FFF2-40B4-BE49-F238E27FC236}">
                <a16:creationId xmlns:a16="http://schemas.microsoft.com/office/drawing/2014/main" id="{954EA26E-85BC-A147-BF3F-9F82B601A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85" t="16533" r="75112" b="64016"/>
          <a:stretch/>
        </p:blipFill>
        <p:spPr>
          <a:xfrm>
            <a:off x="839669" y="1080655"/>
            <a:ext cx="2090674" cy="15220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89" name="Title 1088"/>
          <p:cNvSpPr>
            <a:spLocks noGrp="1"/>
          </p:cNvSpPr>
          <p:nvPr>
            <p:ph type="title" idx="4294967295"/>
          </p:nvPr>
        </p:nvSpPr>
        <p:spPr>
          <a:xfrm>
            <a:off x="17948" y="195309"/>
            <a:ext cx="12192000" cy="64611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Apollo Lunar Exploration Program</a:t>
            </a:r>
          </a:p>
        </p:txBody>
      </p:sp>
    </p:spTree>
    <p:extLst>
      <p:ext uri="{BB962C8B-B14F-4D97-AF65-F5344CB8AC3E}">
        <p14:creationId xmlns:p14="http://schemas.microsoft.com/office/powerpoint/2010/main" val="1443235138"/>
      </p:ext>
    </p:extLst>
  </p:cSld>
  <p:clrMapOvr>
    <a:masterClrMapping/>
  </p:clrMapOvr>
  <p:transition advTm="11506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9" name="Title 1088"/>
          <p:cNvSpPr>
            <a:spLocks noGrp="1"/>
          </p:cNvSpPr>
          <p:nvPr>
            <p:ph type="title" idx="4294967295"/>
          </p:nvPr>
        </p:nvSpPr>
        <p:spPr>
          <a:xfrm>
            <a:off x="17948" y="195309"/>
            <a:ext cx="12192000" cy="64611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Apollo 11 Landing Site</a:t>
            </a:r>
          </a:p>
        </p:txBody>
      </p:sp>
      <p:pic>
        <p:nvPicPr>
          <p:cNvPr id="2" name="Apollo 11 for Kristina">
            <a:hlinkClick r:id="" action="ppaction://media"/>
            <a:extLst>
              <a:ext uri="{FF2B5EF4-FFF2-40B4-BE49-F238E27FC236}">
                <a16:creationId xmlns:a16="http://schemas.microsoft.com/office/drawing/2014/main" id="{910FDE32-6D4C-DD42-96EA-2BE0EB58EA8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1143" y="841422"/>
            <a:ext cx="10765610" cy="605565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2101214"/>
      </p:ext>
    </p:extLst>
  </p:cSld>
  <p:clrMapOvr>
    <a:masterClrMapping/>
  </p:clrMapOvr>
  <p:transition advTm="65081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4988" objId="2"/>
        <p14:stopEvt time="36709" objId="2"/>
        <p14:playEvt time="36746" objId="2"/>
        <p14:stopEvt time="65081" objId="2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4CAAFFD-F83B-F247-83CA-A6732D5E6F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1324" y="-12526"/>
            <a:ext cx="6950676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36D39AC-F195-AC43-A9BB-D99997426D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670" y="2097087"/>
            <a:ext cx="5702135" cy="38039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CBBD2B9-8950-4947-AE4B-704A973ED5AA}"/>
              </a:ext>
            </a:extLst>
          </p:cNvPr>
          <p:cNvSpPr/>
          <p:nvPr/>
        </p:nvSpPr>
        <p:spPr>
          <a:xfrm>
            <a:off x="5241324" y="6364400"/>
            <a:ext cx="4904758" cy="3800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Belucci</a:t>
            </a:r>
            <a:r>
              <a:rPr lang="en-US" dirty="0"/>
              <a:t>, </a:t>
            </a:r>
            <a:r>
              <a:rPr lang="en-US" dirty="0" err="1"/>
              <a:t>et.al</a:t>
            </a:r>
            <a:r>
              <a:rPr lang="en-US" dirty="0"/>
              <a:t>. 2019  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A346924-081E-3B4B-A832-BAF599DCD353}"/>
              </a:ext>
            </a:extLst>
          </p:cNvPr>
          <p:cNvGrpSpPr/>
          <p:nvPr/>
        </p:nvGrpSpPr>
        <p:grpSpPr>
          <a:xfrm>
            <a:off x="6792686" y="2564715"/>
            <a:ext cx="5066805" cy="3684919"/>
            <a:chOff x="483305" y="293511"/>
            <a:chExt cx="5398206" cy="393041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067FC94-25BD-4344-8C6A-836BAB3EDA9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83305" y="293511"/>
              <a:ext cx="5398206" cy="3930416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33690B8-5BD2-9B44-BA0A-39C4A5944C9B}"/>
                </a:ext>
              </a:extLst>
            </p:cNvPr>
            <p:cNvSpPr txBox="1"/>
            <p:nvPr/>
          </p:nvSpPr>
          <p:spPr>
            <a:xfrm>
              <a:off x="2480537" y="293511"/>
              <a:ext cx="2593781" cy="3306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/>
                <a:t>(Apollo 14 sample number)</a:t>
              </a:r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CEB9704F-7963-E741-BAD5-630A72F10D6B}"/>
                </a:ext>
              </a:extLst>
            </p:cNvPr>
            <p:cNvSpPr/>
            <p:nvPr/>
          </p:nvSpPr>
          <p:spPr>
            <a:xfrm>
              <a:off x="1636889" y="2573867"/>
              <a:ext cx="1332089" cy="1241777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CBA0E84-0E72-1E48-9321-E0EDBD0E3624}"/>
                </a:ext>
              </a:extLst>
            </p:cNvPr>
            <p:cNvSpPr txBox="1"/>
            <p:nvPr/>
          </p:nvSpPr>
          <p:spPr>
            <a:xfrm>
              <a:off x="3217333" y="3138311"/>
              <a:ext cx="2298142" cy="3306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From Early Earth (~4 Ga)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26C72859-124F-9542-A7F5-133F321DFC09}"/>
              </a:ext>
            </a:extLst>
          </p:cNvPr>
          <p:cNvSpPr txBox="1"/>
          <p:nvPr/>
        </p:nvSpPr>
        <p:spPr>
          <a:xfrm>
            <a:off x="8063337" y="584996"/>
            <a:ext cx="1563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Early Earth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184C3A-BCBE-064A-B9A7-6859104A8932}"/>
              </a:ext>
            </a:extLst>
          </p:cNvPr>
          <p:cNvSpPr txBox="1"/>
          <p:nvPr/>
        </p:nvSpPr>
        <p:spPr>
          <a:xfrm>
            <a:off x="7883855" y="3979043"/>
            <a:ext cx="32179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The Oldest Earth Rock (4 Ga) </a:t>
            </a:r>
          </a:p>
          <a:p>
            <a:pPr algn="ctr"/>
            <a:r>
              <a:rPr lang="en-US" sz="2000" dirty="0"/>
              <a:t>Was found on the Moon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A31DE5-9A91-1D48-AE91-2A2135917841}"/>
              </a:ext>
            </a:extLst>
          </p:cNvPr>
          <p:cNvSpPr txBox="1"/>
          <p:nvPr/>
        </p:nvSpPr>
        <p:spPr>
          <a:xfrm>
            <a:off x="443743" y="383060"/>
            <a:ext cx="538198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latin typeface="+mj-lt"/>
              </a:rPr>
              <a:t>Apollo Lunar Materials Keep in </a:t>
            </a:r>
          </a:p>
          <a:p>
            <a:pPr algn="ctr"/>
            <a:r>
              <a:rPr lang="en-US" sz="3200" dirty="0">
                <a:latin typeface="+mj-lt"/>
              </a:rPr>
              <a:t>Curation Facility </a:t>
            </a:r>
          </a:p>
        </p:txBody>
      </p:sp>
    </p:spTree>
    <p:extLst>
      <p:ext uri="{BB962C8B-B14F-4D97-AF65-F5344CB8AC3E}">
        <p14:creationId xmlns:p14="http://schemas.microsoft.com/office/powerpoint/2010/main" val="3784576759"/>
      </p:ext>
    </p:extLst>
  </p:cSld>
  <p:clrMapOvr>
    <a:masterClrMapping/>
  </p:clrMapOvr>
  <p:transition advTm="11297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unar_Missions 2.mp4">
            <a:hlinkClick r:id="" action="ppaction://media"/>
            <a:extLst>
              <a:ext uri="{FF2B5EF4-FFF2-40B4-BE49-F238E27FC236}">
                <a16:creationId xmlns:a16="http://schemas.microsoft.com/office/drawing/2014/main" id="{64F65460-5270-F54B-9FF8-CC6B585C6161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7153150"/>
      </p:ext>
    </p:extLst>
  </p:cSld>
  <p:clrMapOvr>
    <a:masterClrMapping/>
  </p:clrMapOvr>
  <p:transition advTm="33339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7952" objId="3"/>
        <p14:stopEvt time="18854" objId="3"/>
        <p14:playEvt time="21356" objId="3"/>
        <p14:stopEvt time="32421" objId="3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>
            <a:extLst>
              <a:ext uri="{FF2B5EF4-FFF2-40B4-BE49-F238E27FC236}">
                <a16:creationId xmlns:a16="http://schemas.microsoft.com/office/drawing/2014/main" id="{4E92484D-4E24-E944-80EC-CFF9706E8D4E}"/>
              </a:ext>
            </a:extLst>
          </p:cNvPr>
          <p:cNvGrpSpPr>
            <a:grpSpLocks/>
          </p:cNvGrpSpPr>
          <p:nvPr/>
        </p:nvGrpSpPr>
        <p:grpSpPr bwMode="auto">
          <a:xfrm>
            <a:off x="1840375" y="1243174"/>
            <a:ext cx="8590845" cy="4347753"/>
            <a:chOff x="104775" y="1441450"/>
            <a:chExt cx="8969375" cy="4489450"/>
          </a:xfrm>
        </p:grpSpPr>
        <p:pic>
          <p:nvPicPr>
            <p:cNvPr id="6" name="Picture 2" descr="Moon_nearside_LRO.jpg">
              <a:extLst>
                <a:ext uri="{FF2B5EF4-FFF2-40B4-BE49-F238E27FC236}">
                  <a16:creationId xmlns:a16="http://schemas.microsoft.com/office/drawing/2014/main" id="{D5A7FC20-D982-AF47-AFE6-9EDBDFD82A8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775" y="1441450"/>
              <a:ext cx="4489450" cy="4489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3" descr="Moon_Farside_LRO.jpg">
              <a:extLst>
                <a:ext uri="{FF2B5EF4-FFF2-40B4-BE49-F238E27FC236}">
                  <a16:creationId xmlns:a16="http://schemas.microsoft.com/office/drawing/2014/main" id="{20AEBB02-BD98-814A-9267-DA0B93416E4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67250" y="1450975"/>
              <a:ext cx="4406900" cy="4406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5602" name="Rectangle 4"/>
          <p:cNvSpPr>
            <a:spLocks noChangeArrowheads="1"/>
          </p:cNvSpPr>
          <p:nvPr/>
        </p:nvSpPr>
        <p:spPr bwMode="auto">
          <a:xfrm>
            <a:off x="209547" y="125439"/>
            <a:ext cx="163082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atin typeface="+mj-lt"/>
                <a:cs typeface="Bangla MN" pitchFamily="2" charset="0"/>
              </a:rPr>
              <a:t>Earth</a:t>
            </a:r>
            <a:r>
              <a:rPr lang="ja-JP" altLang="en-US" sz="2800" dirty="0">
                <a:latin typeface="+mj-lt"/>
                <a:cs typeface="Bangla MN" pitchFamily="2" charset="0"/>
              </a:rPr>
              <a:t>’</a:t>
            </a:r>
            <a:r>
              <a:rPr lang="en-US" altLang="ja-JP" sz="2800" dirty="0">
                <a:latin typeface="+mj-lt"/>
                <a:cs typeface="Bangla MN" pitchFamily="2" charset="0"/>
              </a:rPr>
              <a:t>s </a:t>
            </a:r>
          </a:p>
          <a:p>
            <a:pPr algn="ctr"/>
            <a:r>
              <a:rPr lang="en-US" altLang="ja-JP" sz="2800" dirty="0">
                <a:latin typeface="+mj-lt"/>
                <a:cs typeface="Bangla MN" pitchFamily="2" charset="0"/>
              </a:rPr>
              <a:t>Moon</a:t>
            </a:r>
            <a:endParaRPr lang="en-US" sz="2800" dirty="0">
              <a:latin typeface="+mj-lt"/>
              <a:cs typeface="Bangla MN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E9ECD8-1F20-2142-9B1A-0F7361198A35}"/>
              </a:ext>
            </a:extLst>
          </p:cNvPr>
          <p:cNvSpPr txBox="1"/>
          <p:nvPr/>
        </p:nvSpPr>
        <p:spPr>
          <a:xfrm>
            <a:off x="3338897" y="587104"/>
            <a:ext cx="1458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+mj-lt"/>
                <a:cs typeface="Bangla MN" pitchFamily="2" charset="0"/>
              </a:rPr>
              <a:t>Nearside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27E24C-395A-574A-B646-D50E9043B30B}"/>
              </a:ext>
            </a:extLst>
          </p:cNvPr>
          <p:cNvSpPr txBox="1"/>
          <p:nvPr/>
        </p:nvSpPr>
        <p:spPr>
          <a:xfrm>
            <a:off x="7796730" y="587104"/>
            <a:ext cx="1206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err="1">
                <a:latin typeface="+mj-lt"/>
                <a:cs typeface="Bangla MN" pitchFamily="2" charset="0"/>
              </a:rPr>
              <a:t>Farside</a:t>
            </a:r>
            <a:endParaRPr lang="en-US" sz="2800" dirty="0">
              <a:latin typeface="+mj-lt"/>
              <a:cs typeface="Bangla MN" pitchFamily="2" charset="0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3D826C42-4DA2-B94A-80E7-5C9B3F8CC1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1811" y="4815060"/>
            <a:ext cx="631825" cy="647700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693603"/>
      </p:ext>
    </p:extLst>
  </p:cSld>
  <p:clrMapOvr>
    <a:masterClrMapping/>
  </p:clrMapOvr>
  <p:transition advTm="6426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MoonTopoLOL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117" y="243060"/>
            <a:ext cx="9296019" cy="6400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2" name="Rectangle 4"/>
          <p:cNvSpPr>
            <a:spLocks noChangeArrowheads="1"/>
          </p:cNvSpPr>
          <p:nvPr/>
        </p:nvSpPr>
        <p:spPr bwMode="auto">
          <a:xfrm>
            <a:off x="59076" y="307621"/>
            <a:ext cx="193642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sz="2400" dirty="0"/>
              <a:t>Earth</a:t>
            </a:r>
            <a:r>
              <a:rPr lang="ja-JP" altLang="en-US" sz="2400" dirty="0"/>
              <a:t>’</a:t>
            </a:r>
            <a:r>
              <a:rPr lang="en-US" altLang="ja-JP" sz="2400" dirty="0"/>
              <a:t>s Moon </a:t>
            </a:r>
          </a:p>
          <a:p>
            <a:r>
              <a:rPr lang="en-US" altLang="ja-JP" sz="2400" dirty="0"/>
              <a:t>    Altitude</a:t>
            </a:r>
            <a:endParaRPr lang="en-US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BA3425-D07B-8E48-8BCF-CDD49E0C694E}"/>
              </a:ext>
            </a:extLst>
          </p:cNvPr>
          <p:cNvSpPr/>
          <p:nvPr/>
        </p:nvSpPr>
        <p:spPr>
          <a:xfrm>
            <a:off x="10551695" y="0"/>
            <a:ext cx="312821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5536A7-0F9F-064E-A32A-6AD33E59E218}"/>
              </a:ext>
            </a:extLst>
          </p:cNvPr>
          <p:cNvSpPr txBox="1"/>
          <p:nvPr/>
        </p:nvSpPr>
        <p:spPr>
          <a:xfrm>
            <a:off x="3294123" y="319851"/>
            <a:ext cx="147534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/>
              <a:t>Nearside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931393-B1EF-4448-B931-406462B1F3BA}"/>
              </a:ext>
            </a:extLst>
          </p:cNvPr>
          <p:cNvSpPr txBox="1"/>
          <p:nvPr/>
        </p:nvSpPr>
        <p:spPr>
          <a:xfrm>
            <a:off x="7657284" y="325494"/>
            <a:ext cx="1220462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 err="1"/>
              <a:t>Farside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88597178"/>
      </p:ext>
    </p:extLst>
  </p:cSld>
  <p:clrMapOvr>
    <a:masterClrMapping/>
  </p:clrMapOvr>
  <p:transition advTm="5914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MoonTopoLOL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117" y="243060"/>
            <a:ext cx="9296019" cy="6400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2" name="Rectangle 4"/>
          <p:cNvSpPr>
            <a:spLocks noChangeArrowheads="1"/>
          </p:cNvSpPr>
          <p:nvPr/>
        </p:nvSpPr>
        <p:spPr bwMode="auto">
          <a:xfrm>
            <a:off x="59076" y="307621"/>
            <a:ext cx="193642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sz="2400" dirty="0">
                <a:latin typeface="+mj-lt"/>
              </a:rPr>
              <a:t>Earth</a:t>
            </a:r>
            <a:r>
              <a:rPr lang="ja-JP" altLang="en-US" sz="2400" dirty="0">
                <a:latin typeface="+mj-lt"/>
              </a:rPr>
              <a:t>’</a:t>
            </a:r>
            <a:r>
              <a:rPr lang="en-US" altLang="ja-JP" sz="2400" dirty="0">
                <a:latin typeface="+mj-lt"/>
              </a:rPr>
              <a:t>s Moon </a:t>
            </a:r>
          </a:p>
          <a:p>
            <a:r>
              <a:rPr lang="en-US" altLang="ja-JP" sz="2400" dirty="0">
                <a:latin typeface="+mj-lt"/>
              </a:rPr>
              <a:t>    Altitude</a:t>
            </a:r>
            <a:endParaRPr lang="en-US" sz="2400" dirty="0">
              <a:latin typeface="+mj-l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BA3425-D07B-8E48-8BCF-CDD49E0C694E}"/>
              </a:ext>
            </a:extLst>
          </p:cNvPr>
          <p:cNvSpPr/>
          <p:nvPr/>
        </p:nvSpPr>
        <p:spPr>
          <a:xfrm>
            <a:off x="10551695" y="0"/>
            <a:ext cx="312821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5536A7-0F9F-064E-A32A-6AD33E59E218}"/>
              </a:ext>
            </a:extLst>
          </p:cNvPr>
          <p:cNvSpPr txBox="1"/>
          <p:nvPr/>
        </p:nvSpPr>
        <p:spPr>
          <a:xfrm>
            <a:off x="3294123" y="319851"/>
            <a:ext cx="147534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+mj-lt"/>
              </a:rPr>
              <a:t>Nearside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931393-B1EF-4448-B931-406462B1F3BA}"/>
              </a:ext>
            </a:extLst>
          </p:cNvPr>
          <p:cNvSpPr txBox="1"/>
          <p:nvPr/>
        </p:nvSpPr>
        <p:spPr>
          <a:xfrm>
            <a:off x="7657284" y="325494"/>
            <a:ext cx="1220462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2800" dirty="0" err="1">
                <a:latin typeface="+mj-lt"/>
              </a:rPr>
              <a:t>Farside</a:t>
            </a:r>
            <a:endParaRPr lang="en-US" sz="2800" dirty="0">
              <a:latin typeface="+mj-lt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87988C3-D8FA-8D46-A25A-E7D0CE4C9904}"/>
              </a:ext>
            </a:extLst>
          </p:cNvPr>
          <p:cNvSpPr/>
          <p:nvPr/>
        </p:nvSpPr>
        <p:spPr>
          <a:xfrm>
            <a:off x="7565406" y="3563599"/>
            <a:ext cx="1698910" cy="158591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9F96F9-16B1-9843-AB3A-C8A92F84B307}"/>
              </a:ext>
            </a:extLst>
          </p:cNvPr>
          <p:cNvSpPr txBox="1"/>
          <p:nvPr/>
        </p:nvSpPr>
        <p:spPr>
          <a:xfrm>
            <a:off x="9299037" y="4672461"/>
            <a:ext cx="16361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latin typeface="+mj-lt"/>
              </a:rPr>
              <a:t>SPA Basin </a:t>
            </a:r>
          </a:p>
          <a:p>
            <a:pPr algn="ctr"/>
            <a:endParaRPr lang="en-US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05078781"/>
      </p:ext>
    </p:extLst>
  </p:cSld>
  <p:clrMapOvr>
    <a:masterClrMapping/>
  </p:clrMapOvr>
  <p:transition advTm="5452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6CFE590-CC6B-9B4D-9279-F2FD8500B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50"/>
            <a:ext cx="12192000" cy="68453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1645" y="99635"/>
            <a:ext cx="12164483" cy="742950"/>
          </a:xfrm>
        </p:spPr>
        <p:txBody>
          <a:bodyPr/>
          <a:lstStyle/>
          <a:p>
            <a:pPr algn="ctr"/>
            <a:r>
              <a:rPr lang="en-US" sz="3600" dirty="0"/>
              <a:t>Artemis Phase 1: To the Lunar Surface by 2024</a:t>
            </a:r>
          </a:p>
        </p:txBody>
      </p:sp>
    </p:spTree>
    <p:extLst>
      <p:ext uri="{BB962C8B-B14F-4D97-AF65-F5344CB8AC3E}">
        <p14:creationId xmlns:p14="http://schemas.microsoft.com/office/powerpoint/2010/main" val="2799576049"/>
      </p:ext>
    </p:extLst>
  </p:cSld>
  <p:clrMapOvr>
    <a:masterClrMapping/>
  </p:clrMapOvr>
  <p:transition advTm="16789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9332"/>
          </a:xfrm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Future Moon</a:t>
            </a:r>
          </a:p>
        </p:txBody>
      </p:sp>
      <p:pic>
        <p:nvPicPr>
          <p:cNvPr id="4098" name="Picture 2" descr="https://www.nasa.gov/sites/default/files/thumbnails/image/christmas2015fullmo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952" y="1036175"/>
            <a:ext cx="5608537" cy="560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s://brand.arizona.edu/sites/default/files/original_photos/15-03-08-cos-b2scout-d3h127537-x3_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26" y="2977984"/>
            <a:ext cx="2540295" cy="14816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407226" y="2384953"/>
            <a:ext cx="2904067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US" sz="2800" dirty="0"/>
              <a:t>Living off the Land</a:t>
            </a:r>
          </a:p>
        </p:txBody>
      </p:sp>
      <p:pic>
        <p:nvPicPr>
          <p:cNvPr id="4110" name="Picture 14" descr="https://lightsinthedark.files.wordpress.com/2010/09/pit_crater.jpg?w=60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51065" y="766233"/>
            <a:ext cx="2540295" cy="162510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148167" y="219764"/>
            <a:ext cx="332822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Science &amp; Exploration</a:t>
            </a:r>
          </a:p>
        </p:txBody>
      </p:sp>
      <p:pic>
        <p:nvPicPr>
          <p:cNvPr id="4112" name="Picture 16" descr="http://pop.h-cdn.co/assets/16/51/1482250292-multi-dome-base-being-constructed-fullwidth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26" y="5009798"/>
            <a:ext cx="2540295" cy="146550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237067" y="4459570"/>
            <a:ext cx="317582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US" sz="2800" dirty="0"/>
              <a:t>Multi-planet Species</a:t>
            </a:r>
          </a:p>
        </p:txBody>
      </p:sp>
      <p:pic>
        <p:nvPicPr>
          <p:cNvPr id="16" name="Picture 4" descr="http://www.miningglobal.com/public/uploads/large/large_asteroid-mining-main-1366x5761.jpg">
            <a:extLst>
              <a:ext uri="{FF2B5EF4-FFF2-40B4-BE49-F238E27FC236}">
                <a16:creationId xmlns:a16="http://schemas.microsoft.com/office/drawing/2014/main" id="{196D0798-942A-3546-9555-D7F1637DC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139" y="2902785"/>
            <a:ext cx="2578100" cy="14501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s://lunarscience.nasa.gov/wp-content/uploads/2013/02/lunarbase3dprinting.jpg">
            <a:extLst>
              <a:ext uri="{FF2B5EF4-FFF2-40B4-BE49-F238E27FC236}">
                <a16:creationId xmlns:a16="http://schemas.microsoft.com/office/drawing/2014/main" id="{0187D4C6-F17D-3345-B228-D75CB1640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9819" y="5030073"/>
            <a:ext cx="2578100" cy="14501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E065A0E-B98B-734A-8723-0D35EBAB1AAF}"/>
              </a:ext>
            </a:extLst>
          </p:cNvPr>
          <p:cNvSpPr txBox="1"/>
          <p:nvPr/>
        </p:nvSpPr>
        <p:spPr>
          <a:xfrm>
            <a:off x="9436677" y="269182"/>
            <a:ext cx="177800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800" dirty="0"/>
              <a:t>Fuel Depot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97BAD8C-1CED-0A47-B8FB-4D48CE6F0753}"/>
              </a:ext>
            </a:extLst>
          </p:cNvPr>
          <p:cNvSpPr txBox="1"/>
          <p:nvPr/>
        </p:nvSpPr>
        <p:spPr>
          <a:xfrm>
            <a:off x="9426132" y="2357218"/>
            <a:ext cx="177800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Mining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4156F8E-A709-5844-A6C1-D2B1E1DF367A}"/>
              </a:ext>
            </a:extLst>
          </p:cNvPr>
          <p:cNvSpPr txBox="1"/>
          <p:nvPr/>
        </p:nvSpPr>
        <p:spPr>
          <a:xfrm>
            <a:off x="9149399" y="4491074"/>
            <a:ext cx="253365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Manufacturing</a:t>
            </a:r>
          </a:p>
        </p:txBody>
      </p:sp>
      <p:pic>
        <p:nvPicPr>
          <p:cNvPr id="24" name="Picture 10" descr="https://likethefuture.com/wp-content/uploads/2016/06/moon-express.jpg">
            <a:extLst>
              <a:ext uri="{FF2B5EF4-FFF2-40B4-BE49-F238E27FC236}">
                <a16:creationId xmlns:a16="http://schemas.microsoft.com/office/drawing/2014/main" id="{8021E9E2-C999-E440-B210-CB47EDAAD2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9073136" y="822607"/>
            <a:ext cx="2595103" cy="14733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954717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D6AC7-718D-B349-B174-BF91B398D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611" y="2453417"/>
            <a:ext cx="6215447" cy="1325563"/>
          </a:xfrm>
        </p:spPr>
        <p:txBody>
          <a:bodyPr>
            <a:noAutofit/>
          </a:bodyPr>
          <a:lstStyle/>
          <a:p>
            <a:r>
              <a:rPr lang="en-US" sz="5400" dirty="0"/>
              <a:t>What is Moon Trek?</a:t>
            </a:r>
            <a:br>
              <a:rPr lang="en-US" sz="5400" dirty="0"/>
            </a:br>
            <a:r>
              <a:rPr lang="en-US" sz="4000" dirty="0"/>
              <a:t>https://</a:t>
            </a:r>
            <a:r>
              <a:rPr lang="en-US" sz="4000" dirty="0" err="1"/>
              <a:t>trek.nasa.gov</a:t>
            </a:r>
            <a:r>
              <a:rPr lang="en-US" sz="4000" dirty="0"/>
              <a:t>/moon</a:t>
            </a:r>
          </a:p>
        </p:txBody>
      </p:sp>
    </p:spTree>
    <p:extLst>
      <p:ext uri="{BB962C8B-B14F-4D97-AF65-F5344CB8AC3E}">
        <p14:creationId xmlns:p14="http://schemas.microsoft.com/office/powerpoint/2010/main" val="338359078"/>
      </p:ext>
    </p:extLst>
  </p:cSld>
  <p:clrMapOvr>
    <a:masterClrMapping/>
  </p:clrMapOvr>
  <p:transition advTm="3000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9130" y="214339"/>
            <a:ext cx="5864773" cy="831850"/>
          </a:xfrm>
        </p:spPr>
        <p:txBody>
          <a:bodyPr>
            <a:normAutofit/>
          </a:bodyPr>
          <a:lstStyle/>
          <a:p>
            <a:r>
              <a:rPr lang="en-US" dirty="0"/>
              <a:t>Solar System Treks (SST)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55A858A-935D-4701-9547-A002EF229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285" y="1986996"/>
            <a:ext cx="5209309" cy="38824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400" dirty="0">
                <a:cs typeface="Arial" panose="020B0604020202020204" pitchFamily="34" charset="0"/>
              </a:rPr>
              <a:t>Web based interactive GIS portals</a:t>
            </a:r>
          </a:p>
          <a:p>
            <a:pPr marL="0" indent="0">
              <a:buNone/>
            </a:pPr>
            <a:endParaRPr lang="en-US" sz="2400" dirty="0"/>
          </a:p>
          <a:p>
            <a:pPr lvl="1"/>
            <a:r>
              <a:rPr lang="en-US" sz="2200" dirty="0"/>
              <a:t>Planetary surface Visualization</a:t>
            </a:r>
          </a:p>
          <a:p>
            <a:pPr lvl="1"/>
            <a:r>
              <a:rPr lang="en-US" sz="2200" dirty="0"/>
              <a:t>Planetary Data Analysis</a:t>
            </a:r>
          </a:p>
          <a:p>
            <a:pPr lvl="1"/>
            <a:r>
              <a:rPr lang="en-US" sz="2200" dirty="0"/>
              <a:t>Diverse User Base in Support of </a:t>
            </a:r>
          </a:p>
          <a:p>
            <a:pPr lvl="2"/>
            <a:r>
              <a:rPr lang="en-US" dirty="0"/>
              <a:t>Mission Planning</a:t>
            </a:r>
          </a:p>
          <a:p>
            <a:pPr lvl="2"/>
            <a:r>
              <a:rPr lang="en-US" dirty="0"/>
              <a:t>Scientific Research </a:t>
            </a:r>
          </a:p>
          <a:p>
            <a:pPr lvl="2"/>
            <a:r>
              <a:rPr lang="en-US" dirty="0"/>
              <a:t>Public Outreach/STEM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64DDA66-59FA-7C4F-8079-186DD98F78FA}"/>
              </a:ext>
            </a:extLst>
          </p:cNvPr>
          <p:cNvSpPr txBox="1">
            <a:spLocks/>
          </p:cNvSpPr>
          <p:nvPr/>
        </p:nvSpPr>
        <p:spPr>
          <a:xfrm>
            <a:off x="6673073" y="1416891"/>
            <a:ext cx="4023082" cy="5141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</a:t>
            </a:r>
            <a:r>
              <a:rPr lang="en-US" sz="3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F2F431-82A1-A446-BA9B-A6B482ED96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3155" y="2026228"/>
            <a:ext cx="5742709" cy="362055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91793E02-4C26-F446-98E6-E7EDCA15699C}"/>
              </a:ext>
            </a:extLst>
          </p:cNvPr>
          <p:cNvSpPr/>
          <p:nvPr/>
        </p:nvSpPr>
        <p:spPr>
          <a:xfrm>
            <a:off x="7577656" y="4927637"/>
            <a:ext cx="2213915" cy="107392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48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F6E4D-7776-4EBB-874B-E1D4531FE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1199" y="255409"/>
            <a:ext cx="7597588" cy="831850"/>
          </a:xfrm>
        </p:spPr>
        <p:txBody>
          <a:bodyPr/>
          <a:lstStyle/>
          <a:p>
            <a:r>
              <a:rPr lang="en-US" dirty="0"/>
              <a:t>Other Worlds to Explore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C18251-DBBE-B94A-BA83-D4C3DB336A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867" y="1265094"/>
            <a:ext cx="9973046" cy="473985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0A19A57A-53E6-1C4B-8D44-5528CC88DAFF}"/>
              </a:ext>
            </a:extLst>
          </p:cNvPr>
          <p:cNvSpPr/>
          <p:nvPr/>
        </p:nvSpPr>
        <p:spPr>
          <a:xfrm>
            <a:off x="8808312" y="1972862"/>
            <a:ext cx="2233427" cy="3771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963940"/>
      </p:ext>
    </p:extLst>
  </p:cSld>
  <p:clrMapOvr>
    <a:masterClrMapping/>
  </p:clrMapOvr>
  <p:transition advTm="3000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1770" y="183820"/>
            <a:ext cx="3191038" cy="831850"/>
          </a:xfrm>
        </p:spPr>
        <p:txBody>
          <a:bodyPr>
            <a:normAutofit/>
          </a:bodyPr>
          <a:lstStyle/>
          <a:p>
            <a:r>
              <a:rPr lang="en-US" dirty="0"/>
              <a:t>Trek Portals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55A858A-935D-4701-9547-A002EF229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5" y="1298235"/>
            <a:ext cx="6889904" cy="50333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/>
              <a:t>Publicly Available</a:t>
            </a:r>
          </a:p>
          <a:p>
            <a:r>
              <a:rPr lang="en-US" sz="2400" dirty="0">
                <a:cs typeface="Arial" panose="020B0604020202020204" pitchFamily="34" charset="0"/>
              </a:rPr>
              <a:t>Moon Trek – </a:t>
            </a:r>
            <a:r>
              <a:rPr lang="en-US" sz="2400" dirty="0"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https://trek.nasa.gov/moon</a:t>
            </a:r>
            <a:endParaRPr lang="en-US" sz="2400" dirty="0">
              <a:cs typeface="Arial" panose="020B0604020202020204" pitchFamily="34" charset="0"/>
            </a:endParaRPr>
          </a:p>
          <a:p>
            <a:r>
              <a:rPr lang="en-US" sz="2400" dirty="0">
                <a:cs typeface="Arial" panose="020B0604020202020204" pitchFamily="34" charset="0"/>
              </a:rPr>
              <a:t>Mars Trek – </a:t>
            </a:r>
            <a:r>
              <a:rPr lang="en-US" sz="2400" dirty="0"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https://trek.nasa.gov/mars</a:t>
            </a:r>
            <a:endParaRPr lang="en-US" sz="2400" dirty="0">
              <a:cs typeface="Arial" panose="020B0604020202020204" pitchFamily="34" charset="0"/>
            </a:endParaRPr>
          </a:p>
          <a:p>
            <a:r>
              <a:rPr lang="en-US" sz="2400" dirty="0">
                <a:cs typeface="Arial" panose="020B0604020202020204" pitchFamily="34" charset="0"/>
              </a:rPr>
              <a:t>Vesta Trek – </a:t>
            </a:r>
            <a:r>
              <a:rPr lang="en-US" sz="2400" dirty="0"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https://trek.nasa.gov/vesta</a:t>
            </a:r>
            <a:endParaRPr lang="en-US" sz="2400" dirty="0">
              <a:cs typeface="Arial" panose="020B0604020202020204" pitchFamily="34" charset="0"/>
            </a:endParaRPr>
          </a:p>
          <a:p>
            <a:r>
              <a:rPr lang="en-US" sz="2400" dirty="0">
                <a:cs typeface="Arial" panose="020B0604020202020204" pitchFamily="34" charset="0"/>
              </a:rPr>
              <a:t>Ceres Trek - </a:t>
            </a:r>
            <a:r>
              <a:rPr lang="en-US" sz="2400" dirty="0"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https://trek.nasa.gov/ceres</a:t>
            </a:r>
            <a:endParaRPr lang="en-US" sz="2400" dirty="0">
              <a:cs typeface="Arial" panose="020B0604020202020204" pitchFamily="34" charset="0"/>
            </a:endParaRPr>
          </a:p>
          <a:p>
            <a:r>
              <a:rPr lang="en-US" sz="2400" dirty="0">
                <a:cs typeface="Arial" panose="020B0604020202020204" pitchFamily="34" charset="0"/>
              </a:rPr>
              <a:t>Titan Trek – </a:t>
            </a:r>
            <a:r>
              <a:rPr lang="en-US" sz="2400" dirty="0"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https://trek.nasa.gov/titan</a:t>
            </a:r>
            <a:endParaRPr lang="en-US" sz="2400" dirty="0">
              <a:cs typeface="Arial" panose="020B0604020202020204" pitchFamily="34" charset="0"/>
            </a:endParaRPr>
          </a:p>
          <a:p>
            <a:r>
              <a:rPr lang="en-US" sz="2400" dirty="0" err="1">
                <a:cs typeface="Arial" panose="020B0604020202020204" pitchFamily="34" charset="0"/>
              </a:rPr>
              <a:t>IcyMoons</a:t>
            </a:r>
            <a:r>
              <a:rPr lang="en-US" sz="2400" dirty="0">
                <a:cs typeface="Arial" panose="020B0604020202020204" pitchFamily="34" charset="0"/>
              </a:rPr>
              <a:t> Trek – </a:t>
            </a:r>
            <a:r>
              <a:rPr lang="en-US" sz="2400" dirty="0"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https://trek.nasa.gov/icymoons</a:t>
            </a:r>
            <a:endParaRPr lang="en-US" sz="2400" dirty="0">
              <a:cs typeface="Arial" panose="020B0604020202020204" pitchFamily="34" charset="0"/>
            </a:endParaRPr>
          </a:p>
          <a:p>
            <a:r>
              <a:rPr lang="en-US" sz="2400" dirty="0">
                <a:cs typeface="Arial" panose="020B0604020202020204" pitchFamily="34" charset="0"/>
              </a:rPr>
              <a:t>Mercury Trek – </a:t>
            </a:r>
            <a:r>
              <a:rPr lang="en-US" sz="2400" dirty="0"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https://trek.nasa.gov/mercury</a:t>
            </a:r>
            <a:endParaRPr lang="en-US" sz="2400" dirty="0">
              <a:cs typeface="Arial" panose="020B0604020202020204" pitchFamily="34" charset="0"/>
            </a:endParaRPr>
          </a:p>
          <a:p>
            <a:r>
              <a:rPr lang="en-US" sz="2400" dirty="0" err="1">
                <a:cs typeface="Arial" panose="020B0604020202020204" pitchFamily="34" charset="0"/>
              </a:rPr>
              <a:t>Bennu</a:t>
            </a:r>
            <a:r>
              <a:rPr lang="en-US" sz="2400" dirty="0">
                <a:cs typeface="Arial" panose="020B0604020202020204" pitchFamily="34" charset="0"/>
              </a:rPr>
              <a:t> Trek – </a:t>
            </a:r>
            <a:r>
              <a:rPr lang="en-US" sz="2400" dirty="0"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https://trek.nasa.gov/bennu</a:t>
            </a:r>
            <a:endParaRPr lang="en-US" sz="2400" dirty="0">
              <a:cs typeface="Arial" panose="020B0604020202020204" pitchFamily="34" charset="0"/>
            </a:endParaRPr>
          </a:p>
          <a:p>
            <a:r>
              <a:rPr lang="en-US" sz="2400" dirty="0" err="1">
                <a:cs typeface="Arial" panose="020B0604020202020204" pitchFamily="34" charset="0"/>
              </a:rPr>
              <a:t>Ryugu</a:t>
            </a:r>
            <a:r>
              <a:rPr lang="en-US" sz="2400" dirty="0">
                <a:cs typeface="Arial" panose="020B0604020202020204" pitchFamily="34" charset="0"/>
              </a:rPr>
              <a:t> Trek – </a:t>
            </a:r>
            <a:r>
              <a:rPr lang="en-US" sz="2400" dirty="0"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https://trek.nasa.gov/ryugu</a:t>
            </a:r>
            <a:r>
              <a:rPr lang="en-US" sz="2400" dirty="0"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US" sz="2400" dirty="0"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050C5B-DF19-E244-A373-3BFA2E7C174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48627" y="2698360"/>
            <a:ext cx="1815340" cy="112846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AE8968-87B3-704C-B264-B23584107E1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27429" y="2382175"/>
            <a:ext cx="1706742" cy="1219102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BE0B1C85-760C-5444-95AE-444465A574F9}"/>
              </a:ext>
            </a:extLst>
          </p:cNvPr>
          <p:cNvGrpSpPr/>
          <p:nvPr/>
        </p:nvGrpSpPr>
        <p:grpSpPr>
          <a:xfrm>
            <a:off x="7198501" y="3847440"/>
            <a:ext cx="2028928" cy="1208533"/>
            <a:chOff x="5013439" y="4498848"/>
            <a:chExt cx="4229537" cy="2503902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48123718-7A21-1B45-A547-C0CC9C0BDCCD}"/>
                </a:ext>
              </a:extLst>
            </p:cNvPr>
            <p:cNvGrpSpPr/>
            <p:nvPr/>
          </p:nvGrpSpPr>
          <p:grpSpPr>
            <a:xfrm>
              <a:off x="5013439" y="4498848"/>
              <a:ext cx="4229537" cy="2503902"/>
              <a:chOff x="4035973" y="3722671"/>
              <a:chExt cx="5238534" cy="3153960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64949C39-45F6-D641-AB76-AEB8A2246F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035973" y="3722671"/>
                <a:ext cx="5238534" cy="315396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FDB284DA-7815-E144-9F1A-0261F0ADC0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426258" y="4252514"/>
                <a:ext cx="4402432" cy="2201216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</p:pic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F2FB1F7-9F88-BE4B-900A-3B89F72257E9}"/>
                </a:ext>
              </a:extLst>
            </p:cNvPr>
            <p:cNvSpPr txBox="1"/>
            <p:nvPr/>
          </p:nvSpPr>
          <p:spPr>
            <a:xfrm>
              <a:off x="5172499" y="4628754"/>
              <a:ext cx="765852" cy="21544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800" dirty="0">
                  <a:solidFill>
                    <a:schemeClr val="bg1"/>
                  </a:solidFill>
                  <a:latin typeface="Franklin Gothic Book" charset="0"/>
                </a:rPr>
                <a:t>TITANTREK</a:t>
              </a:r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74417090-7760-C642-8718-0A486741EED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261990" y="3621890"/>
            <a:ext cx="1760318" cy="115763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F900F8D-D6DA-0640-93A4-40351EB5996E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3265" y="1298235"/>
            <a:ext cx="1856260" cy="124882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D39CD97-59F3-394C-A44A-70B416FE68FA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9046525" y="1404784"/>
            <a:ext cx="2068550" cy="97739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3069778-BAF2-0348-9234-712DCFF720F7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62325" y="4942257"/>
            <a:ext cx="2023475" cy="113764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55DF8AC-9F9B-AE4B-A4C3-FE941177E4B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46650" y="2557543"/>
            <a:ext cx="1815340" cy="112846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99304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4374F08-3F55-9F4D-B329-C330A3F1A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9248"/>
            <a:ext cx="12192000" cy="6479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486760"/>
      </p:ext>
    </p:extLst>
  </p:cSld>
  <p:clrMapOvr>
    <a:masterClrMapping/>
  </p:clrMapOvr>
  <p:transition advTm="3000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6A7B3-1FB7-49F2-BF51-B96DEBEA4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45D1E32-7A0E-45E1-A4B2-8E4EFD660B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072510624"/>
      </p:ext>
    </p:extLst>
  </p:cSld>
  <p:clrMapOvr>
    <a:masterClrMapping/>
  </p:clrMapOvr>
  <p:transition advTm="3000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6A7B3-1FB7-49F2-BF51-B96DEBEA4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53E5329-DC9C-4DFA-BEE6-B0C419CE87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333501939"/>
      </p:ext>
    </p:extLst>
  </p:cSld>
  <p:clrMapOvr>
    <a:masterClrMapping/>
  </p:clrMapOvr>
  <p:transition advTm="3000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8C30-1D3A-4F64-805D-0C40BA43D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2F070E0-FA3E-4A23-B89B-CC4A56D3D0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2383560263"/>
      </p:ext>
    </p:extLst>
  </p:cSld>
  <p:clrMapOvr>
    <a:masterClrMapping/>
  </p:clrMapOvr>
  <p:transition advTm="3000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6A7B3-1FB7-49F2-BF51-B96DEBEA4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F6F3A3-44C8-4B7C-A142-BF248C43FD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887FCDE0-DA77-8743-BF31-9ABBD18986C6}"/>
              </a:ext>
            </a:extLst>
          </p:cNvPr>
          <p:cNvSpPr/>
          <p:nvPr/>
        </p:nvSpPr>
        <p:spPr>
          <a:xfrm>
            <a:off x="-169025" y="4461165"/>
            <a:ext cx="1817716" cy="251864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95199"/>
      </p:ext>
    </p:extLst>
  </p:cSld>
  <p:clrMapOvr>
    <a:masterClrMapping/>
  </p:clrMapOvr>
  <p:transition advTm="3000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8C30-1D3A-4F64-805D-0C40BA43D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04FC26-EE34-4111-B00A-09A0242624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0013" y="0"/>
            <a:ext cx="12192000" cy="6858000"/>
          </a:xfr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BC1A8E88-335D-9649-964F-6FCFF56A80BE}"/>
              </a:ext>
            </a:extLst>
          </p:cNvPr>
          <p:cNvSpPr/>
          <p:nvPr/>
        </p:nvSpPr>
        <p:spPr>
          <a:xfrm>
            <a:off x="-350000" y="5386388"/>
            <a:ext cx="1026275" cy="47899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384663"/>
      </p:ext>
    </p:extLst>
  </p:cSld>
  <p:clrMapOvr>
    <a:masterClrMapping/>
  </p:clrMapOvr>
  <p:transition advTm="3000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25795-216A-42B8-BA57-44C233719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2EF748-A96F-4093-97BF-473518BB30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4060659507"/>
      </p:ext>
    </p:extLst>
  </p:cSld>
  <p:clrMapOvr>
    <a:masterClrMapping/>
  </p:clrMapOvr>
  <p:transition advTm="3000"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8C30-1D3A-4F64-805D-0C40BA43D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C33303-D768-4CE0-AB94-9DEC721E97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506776800"/>
      </p:ext>
    </p:extLst>
  </p:cSld>
  <p:clrMapOvr>
    <a:masterClrMapping/>
  </p:clrMapOvr>
  <p:transition advTm="3000"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25795-216A-42B8-BA57-44C233719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4F5A06-EDE9-465E-9930-03CE01417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552809425"/>
      </p:ext>
    </p:extLst>
  </p:cSld>
  <p:clrMapOvr>
    <a:masterClrMapping/>
  </p:clrMapOvr>
  <p:transition advTm="3000"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8C30-1D3A-4F64-805D-0C40BA43D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B3C9A0-B95B-48D8-B3A1-96EB5B5D8A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572180876"/>
      </p:ext>
    </p:extLst>
  </p:cSld>
  <p:clrMapOvr>
    <a:masterClrMapping/>
  </p:clrMapOvr>
  <p:transition advTm="3000"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25795-216A-42B8-BA57-44C233719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26A64D-C337-40D7-A479-F28AD0F431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899441873"/>
      </p:ext>
    </p:extLst>
  </p:cSld>
  <p:clrMapOvr>
    <a:masterClrMapping/>
  </p:clrMapOvr>
  <p:transition advTm="3000"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E09D7-4249-4A43-81D1-E2634A9AB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5913" y="12957"/>
            <a:ext cx="1646291" cy="1325563"/>
          </a:xfrm>
        </p:spPr>
        <p:txBody>
          <a:bodyPr>
            <a:normAutofit/>
          </a:bodyPr>
          <a:lstStyle/>
          <a:p>
            <a:r>
              <a:rPr lang="en-US" dirty="0"/>
              <a:t>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1DFC7-FB0A-4142-B01D-2D1576C2C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4451" y="1830388"/>
            <a:ext cx="4183626" cy="4525963"/>
          </a:xfrm>
        </p:spPr>
        <p:txBody>
          <a:bodyPr>
            <a:normAutofit/>
          </a:bodyPr>
          <a:lstStyle/>
          <a:p>
            <a:r>
              <a:rPr lang="en-US" sz="3200" dirty="0"/>
              <a:t>Available without requiring login </a:t>
            </a:r>
          </a:p>
          <a:p>
            <a:r>
              <a:rPr lang="en-US" sz="3200" dirty="0"/>
              <a:t>Visualization</a:t>
            </a:r>
          </a:p>
          <a:p>
            <a:r>
              <a:rPr lang="en-US" sz="3200" dirty="0"/>
              <a:t>Measurement</a:t>
            </a:r>
          </a:p>
          <a:p>
            <a:r>
              <a:rPr lang="en-US" sz="3200" dirty="0"/>
              <a:t>Sharing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57E3A03-68D5-DF48-9BC9-8022326B088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3424" y="1409772"/>
            <a:ext cx="4984071" cy="479695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B7472E70-4C45-224E-912A-BB0799E2BC6F}"/>
              </a:ext>
            </a:extLst>
          </p:cNvPr>
          <p:cNvSpPr/>
          <p:nvPr/>
        </p:nvSpPr>
        <p:spPr>
          <a:xfrm>
            <a:off x="2429196" y="2010925"/>
            <a:ext cx="3018567" cy="198355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B04E61-E808-D947-BDB9-8127B70101C1}"/>
              </a:ext>
            </a:extLst>
          </p:cNvPr>
          <p:cNvCxnSpPr>
            <a:cxnSpLocks/>
          </p:cNvCxnSpPr>
          <p:nvPr/>
        </p:nvCxnSpPr>
        <p:spPr>
          <a:xfrm flipH="1">
            <a:off x="5628068" y="2739303"/>
            <a:ext cx="1764405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3522212"/>
      </p:ext>
    </p:extLst>
  </p:cSld>
  <p:clrMapOvr>
    <a:masterClrMapping/>
  </p:clrMapOvr>
  <p:transition advTm="3000"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5B0171-EB0F-405A-8A13-2B1F6A9EB2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802" y="1230656"/>
            <a:ext cx="9850395" cy="5540847"/>
          </a:xfr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A07E113D-C5E1-3B44-A3D7-15F63494C288}"/>
              </a:ext>
            </a:extLst>
          </p:cNvPr>
          <p:cNvSpPr/>
          <p:nvPr/>
        </p:nvSpPr>
        <p:spPr>
          <a:xfrm>
            <a:off x="6817562" y="4143375"/>
            <a:ext cx="1208838" cy="57900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2F342BA-1335-D347-8257-1E16B4258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692" y="-210066"/>
            <a:ext cx="6687065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Calculate Elevation Profile </a:t>
            </a:r>
          </a:p>
        </p:txBody>
      </p:sp>
    </p:spTree>
    <p:extLst>
      <p:ext uri="{BB962C8B-B14F-4D97-AF65-F5344CB8AC3E}">
        <p14:creationId xmlns:p14="http://schemas.microsoft.com/office/powerpoint/2010/main" val="2251809251"/>
      </p:ext>
    </p:extLst>
  </p:cSld>
  <p:clrMapOvr>
    <a:masterClrMapping/>
  </p:clrMapOvr>
  <p:transition advTm="3000"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945CCA1-7671-4069-A887-4CDF8BC9F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2761" y="1678697"/>
            <a:ext cx="8485635" cy="46501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68B96-3BDB-467C-BDDF-336037A41CA0}"/>
              </a:ext>
            </a:extLst>
          </p:cNvPr>
          <p:cNvSpPr txBox="1"/>
          <p:nvPr/>
        </p:nvSpPr>
        <p:spPr>
          <a:xfrm>
            <a:off x="3771539" y="317066"/>
            <a:ext cx="56089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latin typeface="Calibri Light" panose="020F0302020204030204" pitchFamily="34" charset="0"/>
                <a:cs typeface="Calibri Light" panose="020F0302020204030204" pitchFamily="34" charset="0"/>
              </a:rPr>
              <a:t>3D Print File Generation</a:t>
            </a:r>
          </a:p>
        </p:txBody>
      </p:sp>
    </p:spTree>
    <p:extLst>
      <p:ext uri="{BB962C8B-B14F-4D97-AF65-F5344CB8AC3E}">
        <p14:creationId xmlns:p14="http://schemas.microsoft.com/office/powerpoint/2010/main" val="3529351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0B0A5-D1DF-41DF-89E8-89C021ED2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5948" y="0"/>
            <a:ext cx="6687065" cy="1325563"/>
          </a:xfrm>
        </p:spPr>
        <p:txBody>
          <a:bodyPr>
            <a:normAutofit/>
          </a:bodyPr>
          <a:lstStyle/>
          <a:p>
            <a:r>
              <a:rPr lang="en-US" dirty="0"/>
              <a:t>Virtual Reality Experience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8E23B-75B9-4E4D-AF03-D5AFA81043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81773" y="1676399"/>
            <a:ext cx="8875416" cy="3982891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CCA046-5816-204D-8634-DFF803212A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5936" y="2251436"/>
            <a:ext cx="4241800" cy="23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085666"/>
      </p:ext>
    </p:extLst>
  </p:cSld>
  <p:clrMapOvr>
    <a:masterClrMapping/>
  </p:clrMapOvr>
  <p:transition advTm="3000"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2638716" y="207876"/>
            <a:ext cx="8229600" cy="831850"/>
          </a:xfrm>
        </p:spPr>
        <p:txBody>
          <a:bodyPr/>
          <a:lstStyle/>
          <a:p>
            <a:r>
              <a:rPr lang="en-US" dirty="0"/>
              <a:t>Marius Hills Shown in </a:t>
            </a:r>
            <a:r>
              <a:rPr lang="en-US" dirty="0" err="1"/>
              <a:t>BaseMap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18A4C8-0E27-2C44-AF6A-AA72EA4A74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9266" y="1384295"/>
            <a:ext cx="9836727" cy="5002541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E0F51019-D6BE-4E4B-BC27-37533B2EBAE0}"/>
              </a:ext>
            </a:extLst>
          </p:cNvPr>
          <p:cNvSpPr/>
          <p:nvPr/>
        </p:nvSpPr>
        <p:spPr>
          <a:xfrm>
            <a:off x="1251991" y="1201410"/>
            <a:ext cx="438264" cy="87240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6D8DCC7-9401-B449-A670-34A956A27752}"/>
              </a:ext>
            </a:extLst>
          </p:cNvPr>
          <p:cNvSpPr/>
          <p:nvPr/>
        </p:nvSpPr>
        <p:spPr>
          <a:xfrm>
            <a:off x="10649184" y="5666509"/>
            <a:ext cx="438264" cy="87240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504500"/>
      </p:ext>
    </p:extLst>
  </p:cSld>
  <p:clrMapOvr>
    <a:masterClrMapping/>
  </p:clrMapOvr>
  <p:transition advTm="3000">
    <p:fad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84258-E08F-D340-8465-5D411267B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9994" y="17516"/>
            <a:ext cx="6909486" cy="1325563"/>
          </a:xfrm>
        </p:spPr>
        <p:txBody>
          <a:bodyPr/>
          <a:lstStyle/>
          <a:p>
            <a:r>
              <a:rPr lang="en-US" dirty="0"/>
              <a:t>Staking layers @ Marius Hills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F4A1D07-DF8D-6741-ADED-948F6B5A56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8271" y="1444075"/>
            <a:ext cx="3085883" cy="452596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CFCCD3-DB18-F447-A7FB-FD343EC859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5600" y="2098623"/>
            <a:ext cx="7109218" cy="3589401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B789614-3193-2F42-AB2F-432D25CAE939}"/>
              </a:ext>
            </a:extLst>
          </p:cNvPr>
          <p:cNvSpPr/>
          <p:nvPr/>
        </p:nvSpPr>
        <p:spPr>
          <a:xfrm>
            <a:off x="3962400" y="1896632"/>
            <a:ext cx="406400" cy="7450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6803D3D-86B6-6040-9C1E-688488B10F50}"/>
              </a:ext>
            </a:extLst>
          </p:cNvPr>
          <p:cNvCxnSpPr>
            <a:cxnSpLocks/>
          </p:cNvCxnSpPr>
          <p:nvPr/>
        </p:nvCxnSpPr>
        <p:spPr>
          <a:xfrm flipH="1" flipV="1">
            <a:off x="3081867" y="1727201"/>
            <a:ext cx="868033" cy="49134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D9EC28B7-03A8-A044-A866-463F3A2D4E10}"/>
              </a:ext>
            </a:extLst>
          </p:cNvPr>
          <p:cNvSpPr/>
          <p:nvPr/>
        </p:nvSpPr>
        <p:spPr>
          <a:xfrm flipV="1">
            <a:off x="541311" y="5072064"/>
            <a:ext cx="406400" cy="6864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737028"/>
      </p:ext>
    </p:extLst>
  </p:cSld>
  <p:clrMapOvr>
    <a:masterClrMapping/>
  </p:clrMapOvr>
  <p:transition advTm="3000"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377513" y="262282"/>
            <a:ext cx="8229600" cy="831850"/>
          </a:xfrm>
        </p:spPr>
        <p:txBody>
          <a:bodyPr/>
          <a:lstStyle/>
          <a:p>
            <a:r>
              <a:rPr lang="en-US" dirty="0"/>
              <a:t>Gravity of Marius Hills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C55C5F-45EA-0D46-A51B-9C169DCA5C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275" y="1286309"/>
            <a:ext cx="9983449" cy="507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965162"/>
      </p:ext>
    </p:extLst>
  </p:cSld>
  <p:clrMapOvr>
    <a:masterClrMapping/>
  </p:clrMapOvr>
  <p:transition advTm="3000"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2574324" y="198568"/>
            <a:ext cx="8229600" cy="831850"/>
          </a:xfrm>
        </p:spPr>
        <p:txBody>
          <a:bodyPr/>
          <a:lstStyle/>
          <a:p>
            <a:r>
              <a:rPr lang="en-US" dirty="0"/>
              <a:t>Image Integration / Blending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9BC8438-423E-DA49-A6BD-82B3E0A5DF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52" y="1528997"/>
            <a:ext cx="4121180" cy="250778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621871D-5A88-9F47-94FD-D503BBDEE9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0638" y="2236342"/>
            <a:ext cx="7474675" cy="3842007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25D006B0-5F7C-F34F-B968-38C881F88164}"/>
              </a:ext>
            </a:extLst>
          </p:cNvPr>
          <p:cNvSpPr/>
          <p:nvPr/>
        </p:nvSpPr>
        <p:spPr>
          <a:xfrm>
            <a:off x="4374080" y="1982342"/>
            <a:ext cx="333115" cy="5080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364DC75-E5DC-654E-ACA8-9DF469343B72}"/>
              </a:ext>
            </a:extLst>
          </p:cNvPr>
          <p:cNvCxnSpPr>
            <a:cxnSpLocks/>
          </p:cNvCxnSpPr>
          <p:nvPr/>
        </p:nvCxnSpPr>
        <p:spPr>
          <a:xfrm flipH="1" flipV="1">
            <a:off x="3867047" y="2190203"/>
            <a:ext cx="442343" cy="12221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149D8078-E2C1-D441-A7AC-2C81B47CAF65}"/>
              </a:ext>
            </a:extLst>
          </p:cNvPr>
          <p:cNvSpPr/>
          <p:nvPr/>
        </p:nvSpPr>
        <p:spPr>
          <a:xfrm>
            <a:off x="1698885" y="1464025"/>
            <a:ext cx="714531" cy="5080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046511"/>
      </p:ext>
    </p:extLst>
  </p:cSld>
  <p:clrMapOvr>
    <a:masterClrMapping/>
  </p:clrMapOvr>
  <p:transition advTm="3000"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132173" y="142050"/>
            <a:ext cx="2294238" cy="831850"/>
          </a:xfrm>
        </p:spPr>
        <p:txBody>
          <a:bodyPr/>
          <a:lstStyle/>
          <a:p>
            <a:r>
              <a:rPr lang="en-US" dirty="0"/>
              <a:t>Sharing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83CE93-24C3-2B42-BA8A-42171B5066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1430361"/>
            <a:ext cx="8319541" cy="467168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BBE9FA14-28D2-A144-BF1B-B5C531E83674}"/>
              </a:ext>
            </a:extLst>
          </p:cNvPr>
          <p:cNvSpPr/>
          <p:nvPr/>
        </p:nvSpPr>
        <p:spPr>
          <a:xfrm flipV="1">
            <a:off x="7726676" y="3133345"/>
            <a:ext cx="1209207" cy="44112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8C89FBC-A912-9E40-AA23-66087EDECEF9}"/>
              </a:ext>
            </a:extLst>
          </p:cNvPr>
          <p:cNvCxnSpPr>
            <a:cxnSpLocks/>
          </p:cNvCxnSpPr>
          <p:nvPr/>
        </p:nvCxnSpPr>
        <p:spPr>
          <a:xfrm flipH="1">
            <a:off x="5840974" y="3462398"/>
            <a:ext cx="1885702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0CF9F493-2873-1945-90F4-B27743C35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2071145"/>
            <a:ext cx="5083890" cy="277203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1843287"/>
      </p:ext>
    </p:extLst>
  </p:cSld>
  <p:clrMapOvr>
    <a:masterClrMapping/>
  </p:clrMapOvr>
  <p:transition advTm="3000"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BD447-0EAA-B84C-A15F-87071163D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797" y="731816"/>
            <a:ext cx="7597588" cy="831850"/>
          </a:xfrm>
        </p:spPr>
        <p:txBody>
          <a:bodyPr/>
          <a:lstStyle/>
          <a:p>
            <a:r>
              <a:rPr lang="en-US" dirty="0"/>
              <a:t>Future City Competition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96462-69D5-7E42-B722-17E4D5F6C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625681"/>
            <a:ext cx="10972800" cy="160663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4000" dirty="0">
                <a:latin typeface="Calibri Light" panose="020F0302020204030204" pitchFamily="34" charset="0"/>
                <a:cs typeface="Calibri Light" panose="020F0302020204030204" pitchFamily="34" charset="0"/>
              </a:rPr>
              <a:t>Design a future lunar city and provide examples of how your city uses two Moon resources to keep your citizens safe and healthy</a:t>
            </a:r>
          </a:p>
        </p:txBody>
      </p:sp>
    </p:spTree>
    <p:extLst>
      <p:ext uri="{BB962C8B-B14F-4D97-AF65-F5344CB8AC3E}">
        <p14:creationId xmlns:p14="http://schemas.microsoft.com/office/powerpoint/2010/main" val="2806493977"/>
      </p:ext>
    </p:extLst>
  </p:cSld>
  <p:clrMapOvr>
    <a:masterClrMapping/>
  </p:clrMapOvr>
  <p:transition advTm="3000">
    <p:fad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CBA5D-F62A-6F48-B80F-3E42D38E7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0884" y="-161926"/>
            <a:ext cx="4821195" cy="1325563"/>
          </a:xfrm>
        </p:spPr>
        <p:txBody>
          <a:bodyPr/>
          <a:lstStyle/>
          <a:p>
            <a:r>
              <a:rPr lang="en-US" dirty="0"/>
              <a:t>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91C69-2BC2-4F43-AF9F-47DDA5741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0162" y="828953"/>
            <a:ext cx="10515600" cy="6262727"/>
          </a:xfrm>
        </p:spPr>
        <p:txBody>
          <a:bodyPr>
            <a:normAutofit/>
          </a:bodyPr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Necessities to live on the Moon</a:t>
            </a:r>
          </a:p>
          <a:p>
            <a:pPr lvl="1"/>
            <a:r>
              <a:rPr lang="en-US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E.g., Air, Water, Rocket Fuel, Manufacturing, Power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Volatiles</a:t>
            </a:r>
          </a:p>
          <a:p>
            <a:pPr lvl="1"/>
            <a:r>
              <a:rPr lang="en-US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E.g., Water, Hydrogen, Helium, Nitrogen, Carbon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Minerals</a:t>
            </a:r>
          </a:p>
          <a:p>
            <a:pPr lvl="1"/>
            <a:r>
              <a:rPr lang="en-US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E.g., Silicon, Titanium, Aluminum, Iron, Potassium, Thorium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Geologic structures</a:t>
            </a:r>
          </a:p>
          <a:p>
            <a:pPr lvl="1"/>
            <a:r>
              <a:rPr lang="en-US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E.g., Lava tube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Line of Communication</a:t>
            </a:r>
          </a:p>
          <a:p>
            <a:pPr lvl="1"/>
            <a:r>
              <a:rPr lang="en-US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Near Side vs Far Side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Landing and approach</a:t>
            </a:r>
          </a:p>
          <a:p>
            <a:pPr lvl="1"/>
            <a:r>
              <a:rPr lang="en-US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 E.g., hazard, signal obstruction </a:t>
            </a:r>
          </a:p>
          <a:p>
            <a:pPr marL="0" indent="0">
              <a:buNone/>
            </a:pPr>
            <a:endParaRPr lang="en-US" sz="3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lvl="1"/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lvl="1" indent="0">
              <a:buNone/>
            </a:pP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201186"/>
      </p:ext>
    </p:extLst>
  </p:cSld>
  <p:clrMapOvr>
    <a:masterClrMapping/>
  </p:clrMapOvr>
  <p:transition advTm="3000">
    <p:fad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940432" y="52499"/>
            <a:ext cx="4802659" cy="831850"/>
          </a:xfrm>
        </p:spPr>
        <p:txBody>
          <a:bodyPr/>
          <a:lstStyle/>
          <a:p>
            <a:r>
              <a:rPr lang="en-US" dirty="0"/>
              <a:t>Iron Concentration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9D77FD-AC42-EB43-87FF-B714EAEB8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6932" y="1366642"/>
            <a:ext cx="10369660" cy="5022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755696"/>
      </p:ext>
    </p:extLst>
  </p:cSld>
  <p:clrMapOvr>
    <a:masterClrMapping/>
  </p:clrMapOvr>
  <p:transition advTm="3000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095367" y="208702"/>
            <a:ext cx="6001265" cy="831850"/>
          </a:xfrm>
        </p:spPr>
        <p:txBody>
          <a:bodyPr/>
          <a:lstStyle/>
          <a:p>
            <a:r>
              <a:rPr lang="en-US" dirty="0"/>
              <a:t>Hydrogen Concentration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21F630-0EC8-8A49-98DD-122FD6EA13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311" y="1339402"/>
            <a:ext cx="10501472" cy="4893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465723"/>
      </p:ext>
    </p:extLst>
  </p:cSld>
  <p:clrMapOvr>
    <a:masterClrMapping/>
  </p:clrMapOvr>
  <p:transition advTm="3000"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0E45730-0E9B-44F2-984E-96510951C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599" y="64573"/>
            <a:ext cx="4114800" cy="831850"/>
          </a:xfrm>
        </p:spPr>
        <p:txBody>
          <a:bodyPr/>
          <a:lstStyle/>
          <a:p>
            <a:r>
              <a:rPr lang="en-US" dirty="0"/>
              <a:t>Ice Exposures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36EBD7-046A-0249-B806-E3F8FD343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929" y="1307488"/>
            <a:ext cx="9664141" cy="527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002011"/>
      </p:ext>
    </p:extLst>
  </p:cSld>
  <p:clrMapOvr>
    <a:masterClrMapping/>
  </p:clrMapOvr>
  <p:transition advTm="3000">
    <p:fad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9D9793A-9590-46C5-8D1A-FE55D6E5976F}"/>
              </a:ext>
            </a:extLst>
          </p:cNvPr>
          <p:cNvSpPr txBox="1"/>
          <p:nvPr/>
        </p:nvSpPr>
        <p:spPr>
          <a:xfrm>
            <a:off x="3806552" y="143162"/>
            <a:ext cx="56947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latin typeface="Calibri Light" panose="020F0302020204030204" pitchFamily="34" charset="0"/>
                <a:cs typeface="Calibri Light" panose="020F0302020204030204" pitchFamily="34" charset="0"/>
              </a:rPr>
              <a:t>Maximum Temperature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55606A-0CF8-D04C-B296-0E12C1FBFA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907" y="1301113"/>
            <a:ext cx="9762186" cy="530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11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3A23A-E90B-A140-9EE2-7E6440452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455" y="2323563"/>
            <a:ext cx="9448800" cy="4215349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Thank you</a:t>
            </a: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504291258"/>
      </p:ext>
    </p:extLst>
  </p:cSld>
  <p:clrMapOvr>
    <a:masterClrMapping/>
  </p:clrMapOvr>
  <p:transition advTm="3000"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6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1.3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8536</TotalTime>
  <Words>571</Words>
  <Application>Microsoft Macintosh PowerPoint</Application>
  <PresentationFormat>Widescreen</PresentationFormat>
  <Paragraphs>128</Paragraphs>
  <Slides>44</Slides>
  <Notes>25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Arial</vt:lpstr>
      <vt:lpstr>Calibri</vt:lpstr>
      <vt:lpstr>Calibri Light</vt:lpstr>
      <vt:lpstr>Franklin Gothic Book</vt:lpstr>
      <vt:lpstr>Office Theme</vt:lpstr>
      <vt:lpstr>PowerPoint Presentation</vt:lpstr>
      <vt:lpstr>PowerPoint Presentation</vt:lpstr>
      <vt:lpstr>PowerPoint Presentation</vt:lpstr>
      <vt:lpstr>PowerPoint Presentation</vt:lpstr>
      <vt:lpstr>Apollo Lunar Exploration Program</vt:lpstr>
      <vt:lpstr>Apollo 11 Landing Site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Artemis Phase 1: To the Lunar Surface by 2024</vt:lpstr>
      <vt:lpstr>Future Moon</vt:lpstr>
      <vt:lpstr>What is Moon Trek? https://trek.nasa.gov/moon</vt:lpstr>
      <vt:lpstr>Solar System Treks (SST)</vt:lpstr>
      <vt:lpstr>Other Worlds to Explore</vt:lpstr>
      <vt:lpstr>Trek Portals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Tools</vt:lpstr>
      <vt:lpstr>Calculate Elevation Profile </vt:lpstr>
      <vt:lpstr>PowerPoint Presentation</vt:lpstr>
      <vt:lpstr>Virtual Reality Experience</vt:lpstr>
      <vt:lpstr>Marius Hills Shown in BaseMap</vt:lpstr>
      <vt:lpstr>Staking layers @ Marius Hills </vt:lpstr>
      <vt:lpstr>Gravity of Marius Hills</vt:lpstr>
      <vt:lpstr>Image Integration / Blending</vt:lpstr>
      <vt:lpstr>Sharing</vt:lpstr>
      <vt:lpstr>Future City Competition</vt:lpstr>
      <vt:lpstr>Considerations</vt:lpstr>
      <vt:lpstr>Iron Concentration</vt:lpstr>
      <vt:lpstr>Hydrogen Concentration</vt:lpstr>
      <vt:lpstr>Ice Exposures</vt:lpstr>
      <vt:lpstr>PowerPoint Presentation</vt:lpstr>
      <vt:lpstr>Thank you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Emily Law</cp:lastModifiedBy>
  <cp:revision>224</cp:revision>
  <dcterms:created xsi:type="dcterms:W3CDTF">2019-01-19T15:58:54Z</dcterms:created>
  <dcterms:modified xsi:type="dcterms:W3CDTF">2020-10-27T23:30:11Z</dcterms:modified>
</cp:coreProperties>
</file>